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8" r:id="rId6"/>
    <p:sldId id="275" r:id="rId7"/>
    <p:sldId id="263" r:id="rId8"/>
    <p:sldId id="276" r:id="rId9"/>
    <p:sldId id="264" r:id="rId10"/>
    <p:sldId id="277" r:id="rId11"/>
    <p:sldId id="265" r:id="rId12"/>
    <p:sldId id="278" r:id="rId13"/>
    <p:sldId id="266" r:id="rId14"/>
    <p:sldId id="279" r:id="rId15"/>
    <p:sldId id="267" r:id="rId16"/>
    <p:sldId id="280" r:id="rId17"/>
    <p:sldId id="268" r:id="rId18"/>
    <p:sldId id="281" r:id="rId19"/>
    <p:sldId id="269" r:id="rId20"/>
    <p:sldId id="282" r:id="rId21"/>
    <p:sldId id="270" r:id="rId22"/>
    <p:sldId id="283" r:id="rId23"/>
    <p:sldId id="271" r:id="rId24"/>
    <p:sldId id="284" r:id="rId25"/>
    <p:sldId id="272" r:id="rId26"/>
    <p:sldId id="285" r:id="rId27"/>
    <p:sldId id="273" r:id="rId28"/>
    <p:sldId id="286" r:id="rId29"/>
    <p:sldId id="274" r:id="rId30"/>
    <p:sldId id="287" r:id="rId31"/>
    <p:sldId id="262" r:id="rId32"/>
    <p:sldId id="293" r:id="rId33"/>
    <p:sldId id="294" r:id="rId34"/>
    <p:sldId id="295" r:id="rId35"/>
    <p:sldId id="289"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69"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5EDB8A2-C6E3-46C2-ABE5-80B764312C9B}" type="datetimeFigureOut">
              <a:rPr lang="fr-FR" smtClean="0"/>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8D68AB-B40C-4665-90E8-70A24377FD5F}" type="slidenum">
              <a:rPr lang="fr-FR" smtClean="0"/>
              <a:t>‹N°›</a:t>
            </a:fld>
            <a:endParaRPr lang="fr-FR"/>
          </a:p>
        </p:txBody>
      </p:sp>
    </p:spTree>
    <p:extLst>
      <p:ext uri="{BB962C8B-B14F-4D97-AF65-F5344CB8AC3E}">
        <p14:creationId xmlns:p14="http://schemas.microsoft.com/office/powerpoint/2010/main" val="127051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EDB8A2-C6E3-46C2-ABE5-80B764312C9B}" type="datetimeFigureOut">
              <a:rPr lang="fr-FR" smtClean="0"/>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8D68AB-B40C-4665-90E8-70A24377FD5F}" type="slidenum">
              <a:rPr lang="fr-FR" smtClean="0"/>
              <a:t>‹N°›</a:t>
            </a:fld>
            <a:endParaRPr lang="fr-FR"/>
          </a:p>
        </p:txBody>
      </p:sp>
    </p:spTree>
    <p:extLst>
      <p:ext uri="{BB962C8B-B14F-4D97-AF65-F5344CB8AC3E}">
        <p14:creationId xmlns:p14="http://schemas.microsoft.com/office/powerpoint/2010/main" val="17161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EDB8A2-C6E3-46C2-ABE5-80B764312C9B}" type="datetimeFigureOut">
              <a:rPr lang="fr-FR" smtClean="0"/>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8D68AB-B40C-4665-90E8-70A24377FD5F}" type="slidenum">
              <a:rPr lang="fr-FR" smtClean="0"/>
              <a:t>‹N°›</a:t>
            </a:fld>
            <a:endParaRPr lang="fr-FR"/>
          </a:p>
        </p:txBody>
      </p:sp>
    </p:spTree>
    <p:extLst>
      <p:ext uri="{BB962C8B-B14F-4D97-AF65-F5344CB8AC3E}">
        <p14:creationId xmlns:p14="http://schemas.microsoft.com/office/powerpoint/2010/main" val="7201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EDB8A2-C6E3-46C2-ABE5-80B764312C9B}" type="datetimeFigureOut">
              <a:rPr lang="fr-FR" smtClean="0"/>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8D68AB-B40C-4665-90E8-70A24377FD5F}" type="slidenum">
              <a:rPr lang="fr-FR" smtClean="0"/>
              <a:t>‹N°›</a:t>
            </a:fld>
            <a:endParaRPr lang="fr-FR"/>
          </a:p>
        </p:txBody>
      </p:sp>
    </p:spTree>
    <p:extLst>
      <p:ext uri="{BB962C8B-B14F-4D97-AF65-F5344CB8AC3E}">
        <p14:creationId xmlns:p14="http://schemas.microsoft.com/office/powerpoint/2010/main" val="166576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5EDB8A2-C6E3-46C2-ABE5-80B764312C9B}" type="datetimeFigureOut">
              <a:rPr lang="fr-FR" smtClean="0"/>
              <a:t>30/06/2022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8D68AB-B40C-4665-90E8-70A24377FD5F}" type="slidenum">
              <a:rPr lang="fr-FR" smtClean="0"/>
              <a:t>‹N°›</a:t>
            </a:fld>
            <a:endParaRPr lang="fr-FR"/>
          </a:p>
        </p:txBody>
      </p:sp>
    </p:spTree>
    <p:extLst>
      <p:ext uri="{BB962C8B-B14F-4D97-AF65-F5344CB8AC3E}">
        <p14:creationId xmlns:p14="http://schemas.microsoft.com/office/powerpoint/2010/main" val="196115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5EDB8A2-C6E3-46C2-ABE5-80B764312C9B}" type="datetimeFigureOut">
              <a:rPr lang="fr-FR" smtClean="0"/>
              <a:t>30/06/2022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8D68AB-B40C-4665-90E8-70A24377FD5F}" type="slidenum">
              <a:rPr lang="fr-FR" smtClean="0"/>
              <a:t>‹N°›</a:t>
            </a:fld>
            <a:endParaRPr lang="fr-FR"/>
          </a:p>
        </p:txBody>
      </p:sp>
    </p:spTree>
    <p:extLst>
      <p:ext uri="{BB962C8B-B14F-4D97-AF65-F5344CB8AC3E}">
        <p14:creationId xmlns:p14="http://schemas.microsoft.com/office/powerpoint/2010/main" val="97278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5EDB8A2-C6E3-46C2-ABE5-80B764312C9B}" type="datetimeFigureOut">
              <a:rPr lang="fr-FR" smtClean="0"/>
              <a:t>30/06/2022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8D68AB-B40C-4665-90E8-70A24377FD5F}" type="slidenum">
              <a:rPr lang="fr-FR" smtClean="0"/>
              <a:t>‹N°›</a:t>
            </a:fld>
            <a:endParaRPr lang="fr-FR"/>
          </a:p>
        </p:txBody>
      </p:sp>
    </p:spTree>
    <p:extLst>
      <p:ext uri="{BB962C8B-B14F-4D97-AF65-F5344CB8AC3E}">
        <p14:creationId xmlns:p14="http://schemas.microsoft.com/office/powerpoint/2010/main" val="284185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5EDB8A2-C6E3-46C2-ABE5-80B764312C9B}" type="datetimeFigureOut">
              <a:rPr lang="fr-FR" smtClean="0"/>
              <a:t>30/06/2022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8D68AB-B40C-4665-90E8-70A24377FD5F}" type="slidenum">
              <a:rPr lang="fr-FR" smtClean="0"/>
              <a:t>‹N°›</a:t>
            </a:fld>
            <a:endParaRPr lang="fr-FR"/>
          </a:p>
        </p:txBody>
      </p:sp>
    </p:spTree>
    <p:extLst>
      <p:ext uri="{BB962C8B-B14F-4D97-AF65-F5344CB8AC3E}">
        <p14:creationId xmlns:p14="http://schemas.microsoft.com/office/powerpoint/2010/main" val="145071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EDB8A2-C6E3-46C2-ABE5-80B764312C9B}" type="datetimeFigureOut">
              <a:rPr lang="fr-FR" smtClean="0"/>
              <a:t>30/06/2022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8D68AB-B40C-4665-90E8-70A24377FD5F}" type="slidenum">
              <a:rPr lang="fr-FR" smtClean="0"/>
              <a:t>‹N°›</a:t>
            </a:fld>
            <a:endParaRPr lang="fr-FR"/>
          </a:p>
        </p:txBody>
      </p:sp>
    </p:spTree>
    <p:extLst>
      <p:ext uri="{BB962C8B-B14F-4D97-AF65-F5344CB8AC3E}">
        <p14:creationId xmlns:p14="http://schemas.microsoft.com/office/powerpoint/2010/main" val="131686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5EDB8A2-C6E3-46C2-ABE5-80B764312C9B}" type="datetimeFigureOut">
              <a:rPr lang="fr-FR" smtClean="0"/>
              <a:t>30/06/2022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8D68AB-B40C-4665-90E8-70A24377FD5F}" type="slidenum">
              <a:rPr lang="fr-FR" smtClean="0"/>
              <a:t>‹N°›</a:t>
            </a:fld>
            <a:endParaRPr lang="fr-FR"/>
          </a:p>
        </p:txBody>
      </p:sp>
    </p:spTree>
    <p:extLst>
      <p:ext uri="{BB962C8B-B14F-4D97-AF65-F5344CB8AC3E}">
        <p14:creationId xmlns:p14="http://schemas.microsoft.com/office/powerpoint/2010/main" val="160839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5EDB8A2-C6E3-46C2-ABE5-80B764312C9B}" type="datetimeFigureOut">
              <a:rPr lang="fr-FR" smtClean="0"/>
              <a:t>30/06/2022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8D68AB-B40C-4665-90E8-70A24377FD5F}" type="slidenum">
              <a:rPr lang="fr-FR" smtClean="0"/>
              <a:t>‹N°›</a:t>
            </a:fld>
            <a:endParaRPr lang="fr-FR"/>
          </a:p>
        </p:txBody>
      </p:sp>
    </p:spTree>
    <p:extLst>
      <p:ext uri="{BB962C8B-B14F-4D97-AF65-F5344CB8AC3E}">
        <p14:creationId xmlns:p14="http://schemas.microsoft.com/office/powerpoint/2010/main" val="105529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DB8A2-C6E3-46C2-ABE5-80B764312C9B}" type="datetimeFigureOut">
              <a:rPr lang="fr-FR" smtClean="0"/>
              <a:t>30/06/2022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D68AB-B40C-4665-90E8-70A24377FD5F}" type="slidenum">
              <a:rPr lang="fr-FR" smtClean="0"/>
              <a:t>‹N°›</a:t>
            </a:fld>
            <a:endParaRPr lang="fr-FR"/>
          </a:p>
        </p:txBody>
      </p:sp>
    </p:spTree>
    <p:extLst>
      <p:ext uri="{BB962C8B-B14F-4D97-AF65-F5344CB8AC3E}">
        <p14:creationId xmlns:p14="http://schemas.microsoft.com/office/powerpoint/2010/main" val="2022836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3.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267744" y="836712"/>
            <a:ext cx="4680520" cy="5750292"/>
            <a:chOff x="1835696" y="102904"/>
            <a:chExt cx="5688632" cy="6700124"/>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02904"/>
              <a:ext cx="5688632" cy="6700124"/>
            </a:xfrm>
            <a:prstGeom prst="rect">
              <a:avLst/>
            </a:prstGeom>
          </p:spPr>
        </p:pic>
        <p:sp>
          <p:nvSpPr>
            <p:cNvPr id="5" name="Rectangle à coins arrondis 4"/>
            <p:cNvSpPr/>
            <p:nvPr/>
          </p:nvSpPr>
          <p:spPr>
            <a:xfrm>
              <a:off x="3419872" y="3861048"/>
              <a:ext cx="3960440" cy="288032"/>
            </a:xfrm>
            <a:prstGeom prst="round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1856272" y="4157464"/>
              <a:ext cx="5524040" cy="351656"/>
            </a:xfrm>
            <a:prstGeom prst="round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856272" y="4509120"/>
              <a:ext cx="555488" cy="288032"/>
            </a:xfrm>
            <a:prstGeom prst="round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251520" y="188640"/>
            <a:ext cx="8640960" cy="461665"/>
          </a:xfrm>
          <a:prstGeom prst="rect">
            <a:avLst/>
          </a:prstGeom>
        </p:spPr>
        <p:txBody>
          <a:bodyPr wrap="square">
            <a:spAutoFit/>
          </a:bodyPr>
          <a:lstStyle/>
          <a:p>
            <a:pPr algn="ctr">
              <a:spcBef>
                <a:spcPts val="1200"/>
              </a:spcBef>
              <a:spcAft>
                <a:spcPts val="1200"/>
              </a:spcAft>
            </a:pPr>
            <a:r>
              <a:rPr lang="fr-FR" sz="2400" b="1" u="sng" dirty="0" smtClean="0">
                <a:latin typeface="Arial Narrow" panose="020B0606020202030204" pitchFamily="34" charset="0"/>
              </a:rPr>
              <a:t>Rencontre entre Jésus et Nathanaël</a:t>
            </a:r>
            <a:endParaRPr lang="fr-FR" sz="2400" dirty="0">
              <a:latin typeface="Arial Narrow" panose="020B0606020202030204" pitchFamily="34" charset="0"/>
            </a:endParaRPr>
          </a:p>
        </p:txBody>
      </p:sp>
    </p:spTree>
    <p:extLst>
      <p:ext uri="{BB962C8B-B14F-4D97-AF65-F5344CB8AC3E}">
        <p14:creationId xmlns:p14="http://schemas.microsoft.com/office/powerpoint/2010/main" val="2473630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écryptage] Sainte Geneviève de Paris, un chemin de lumière — Narthex"/>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628800"/>
            <a:ext cx="2448272" cy="3358585"/>
          </a:xfrm>
          <a:prstGeom prst="rect">
            <a:avLst/>
          </a:prstGeom>
          <a:noFill/>
          <a:ln>
            <a:noFill/>
          </a:ln>
        </p:spPr>
      </p:pic>
      <p:sp>
        <p:nvSpPr>
          <p:cNvPr id="3" name="Rectangle 2"/>
          <p:cNvSpPr/>
          <p:nvPr/>
        </p:nvSpPr>
        <p:spPr>
          <a:xfrm>
            <a:off x="3347864" y="4992376"/>
            <a:ext cx="2448272" cy="495713"/>
          </a:xfrm>
          <a:prstGeom prst="rect">
            <a:avLst/>
          </a:prstGeom>
        </p:spPr>
        <p:txBody>
          <a:bodyPr wrap="square" anchor="ctr">
            <a:spAutoFit/>
          </a:bodyPr>
          <a:lstStyle/>
          <a:p>
            <a:pPr algn="ctr">
              <a:lnSpc>
                <a:spcPct val="150000"/>
              </a:lnSpc>
            </a:pPr>
            <a:r>
              <a:rPr lang="fr-FR" sz="2000" b="1" u="sng" dirty="0" smtClean="0">
                <a:latin typeface="Arial Narrow" panose="020B0606020202030204" pitchFamily="34" charset="0"/>
              </a:rPr>
              <a:t>Sainte Geneviève</a:t>
            </a:r>
            <a:endParaRPr lang="fr-FR" sz="2000" dirty="0" smtClean="0">
              <a:latin typeface="Arial Narrow" panose="020B0606020202030204" pitchFamily="34" charset="0"/>
            </a:endParaRPr>
          </a:p>
        </p:txBody>
      </p:sp>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028407159"/>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sz="1800" dirty="0">
                        <a:latin typeface="Arial Narrow" panose="020B0606020202030204" pitchFamily="34" charset="0"/>
                      </a:endParaRPr>
                    </a:p>
                  </a:txBody>
                  <a:tcPr/>
                </a:tc>
                <a:tc>
                  <a:txBody>
                    <a:bodyPr/>
                    <a:lstStyle/>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txBody>
                  <a:tcPr/>
                </a:tc>
                <a:tc>
                  <a:txBody>
                    <a:bodyPr/>
                    <a:lstStyle/>
                    <a:p>
                      <a:pPr marL="285750" indent="-285750">
                        <a:buFontTx/>
                        <a:buChar char="-"/>
                      </a:pPr>
                      <a:endParaRPr lang="fr-FR" sz="1800" dirty="0">
                        <a:latin typeface="Arial Narrow" panose="020B0606020202030204" pitchFamily="34" charset="0"/>
                      </a:endParaRPr>
                    </a:p>
                  </a:txBody>
                  <a:tcPr/>
                </a:tc>
              </a:tr>
            </a:tbl>
          </a:graphicData>
        </a:graphic>
      </p:graphicFrame>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a:t>
            </a:r>
            <a:r>
              <a:rPr lang="fr-FR" sz="1600" dirty="0" smtClean="0">
                <a:effectLst/>
                <a:latin typeface="Arial Narrow" panose="020B0606020202030204" pitchFamily="34" charset="0"/>
                <a:ea typeface="Calibri"/>
                <a:cs typeface="Times New Roman"/>
              </a:rPr>
              <a:t>le </a:t>
            </a:r>
            <a:r>
              <a:rPr lang="fr-FR" sz="1600" dirty="0">
                <a:effectLst/>
                <a:latin typeface="Arial Narrow" panose="020B0606020202030204" pitchFamily="34" charset="0"/>
                <a:ea typeface="Calibri"/>
                <a:cs typeface="Times New Roman"/>
              </a:rPr>
              <a:t>salut des âmes. »</a:t>
            </a:r>
            <a:endParaRPr lang="fr-FR" sz="900" dirty="0">
              <a:effectLst/>
              <a:latin typeface="Arial Narrow" panose="020B0606020202030204" pitchFamily="34" charset="0"/>
              <a:ea typeface="Calibri"/>
              <a:cs typeface="Times New Roman"/>
            </a:endParaRPr>
          </a:p>
        </p:txBody>
      </p:sp>
      <p:pic>
        <p:nvPicPr>
          <p:cNvPr id="19" name="Image 18" descr="Décryptage] Sainte Geneviève de Paris, un chemin de lumière — Narthex"/>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2496" y="2924944"/>
            <a:ext cx="1209824" cy="1659659"/>
          </a:xfrm>
          <a:prstGeom prst="rect">
            <a:avLst/>
          </a:prstGeom>
          <a:noFill/>
          <a:ln>
            <a:noFill/>
          </a:ln>
        </p:spPr>
      </p:pic>
      <p:pic>
        <p:nvPicPr>
          <p:cNvPr id="21" name="Image 20" descr="Sainte Mère Teresa de Calcutta - Cybercuré"/>
          <p:cNvPicPr/>
          <p:nvPr/>
        </p:nvPicPr>
        <p:blipFill>
          <a:blip r:embed="rId3">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10"/>
          <p:cNvSpPr txBox="1"/>
          <p:nvPr/>
        </p:nvSpPr>
        <p:spPr>
          <a:xfrm>
            <a:off x="827584" y="2492896"/>
            <a:ext cx="7383688" cy="1097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800" dirty="0">
                <a:effectLst/>
                <a:latin typeface="Arial Narrow" panose="020B0606020202030204" pitchFamily="34" charset="0"/>
                <a:ea typeface="Calibri"/>
                <a:cs typeface="Times New Roman"/>
              </a:rPr>
              <a:t>« Je suis associé(e) au don de la vie que Dieu fait à chaque être humain. »</a:t>
            </a:r>
            <a:endParaRPr lang="fr-FR" sz="1200" dirty="0">
              <a:effectLst/>
              <a:latin typeface="Arial Narrow" panose="020B0606020202030204" pitchFamily="34" charset="0"/>
              <a:ea typeface="Calibri"/>
              <a:cs typeface="Times New Roman"/>
            </a:endParaRPr>
          </a:p>
        </p:txBody>
      </p:sp>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47041055"/>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Bahnschrift Light Condensed" panose="020B0502040204020203" pitchFamily="34" charset="0"/>
                      </a:endParaRPr>
                    </a:p>
                  </a:txBody>
                  <a:tcPr/>
                </a:tc>
                <a:tc>
                  <a:txBody>
                    <a:bodyPr/>
                    <a:lstStyle/>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txBody>
                  <a:tcPr/>
                </a:tc>
                <a:tc>
                  <a:txBody>
                    <a:bodyPr/>
                    <a:lstStyle/>
                    <a:p>
                      <a:pPr marL="285750" indent="-285750">
                        <a:buFontTx/>
                        <a:buChar char="-"/>
                      </a:pPr>
                      <a:endParaRPr lang="fr-FR" dirty="0">
                        <a:latin typeface="Bahnschrift Light Condensed" panose="020B0502040204020203" pitchFamily="34" charset="0"/>
                      </a:endParaRPr>
                    </a:p>
                  </a:txBody>
                  <a:tcPr/>
                </a:tc>
              </a:tr>
            </a:tbl>
          </a:graphicData>
        </a:graphic>
      </p:graphicFrame>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a:t>
            </a:r>
            <a:r>
              <a:rPr lang="fr-FR" sz="1600" dirty="0" smtClean="0">
                <a:effectLst/>
                <a:latin typeface="Arial Narrow" panose="020B0606020202030204" pitchFamily="34" charset="0"/>
                <a:ea typeface="Calibri"/>
                <a:cs typeface="Times New Roman"/>
              </a:rPr>
              <a:t>le </a:t>
            </a:r>
            <a:r>
              <a:rPr lang="fr-FR" sz="1600" dirty="0">
                <a:effectLst/>
                <a:latin typeface="Arial Narrow" panose="020B0606020202030204" pitchFamily="34" charset="0"/>
                <a:ea typeface="Calibri"/>
                <a:cs typeface="Times New Roman"/>
              </a:rPr>
              <a:t>salut des âmes. »</a:t>
            </a:r>
            <a:endParaRPr lang="fr-FR" sz="900" dirty="0">
              <a:effectLst/>
              <a:latin typeface="Arial Narrow" panose="020B0606020202030204" pitchFamily="34" charset="0"/>
              <a:ea typeface="Calibri"/>
              <a:cs typeface="Times New Roman"/>
            </a:endParaRPr>
          </a:p>
        </p:txBody>
      </p:sp>
      <p:sp>
        <p:nvSpPr>
          <p:cNvPr id="16" name="Zone de texte 10"/>
          <p:cNvSpPr txBox="1"/>
          <p:nvPr/>
        </p:nvSpPr>
        <p:spPr>
          <a:xfrm>
            <a:off x="428672" y="1628800"/>
            <a:ext cx="2501784" cy="1097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suis associé(e) au don de la vie que Dieu fait à chaque être humain. »</a:t>
            </a:r>
            <a:endParaRPr lang="fr-FR" sz="900" dirty="0">
              <a:effectLst/>
              <a:latin typeface="Arial Narrow" panose="020B0606020202030204" pitchFamily="34" charset="0"/>
              <a:ea typeface="Calibri"/>
              <a:cs typeface="Times New Roman"/>
            </a:endParaRPr>
          </a:p>
        </p:txBody>
      </p:sp>
      <p:pic>
        <p:nvPicPr>
          <p:cNvPr id="19" name="Image 18" descr="Décryptage] Sainte Geneviève de Paris, un chemin de lumière — Narthex"/>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2496" y="2924944"/>
            <a:ext cx="1209824" cy="1659659"/>
          </a:xfrm>
          <a:prstGeom prst="rect">
            <a:avLst/>
          </a:prstGeom>
          <a:noFill/>
          <a:ln>
            <a:noFill/>
          </a:ln>
        </p:spPr>
      </p:pic>
      <p:pic>
        <p:nvPicPr>
          <p:cNvPr id="21" name="Image 20" descr="Sainte Mère Teresa de Calcutta - Cybercuré"/>
          <p:cNvPicPr/>
          <p:nvPr/>
        </p:nvPicPr>
        <p:blipFill>
          <a:blip r:embed="rId3">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storale - Ensemble Scolaire Saint-François | Massac-Sé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556792"/>
            <a:ext cx="4032448" cy="3860193"/>
          </a:xfrm>
          <a:prstGeom prst="rect">
            <a:avLst/>
          </a:prstGeom>
          <a:noFill/>
          <a:ln>
            <a:noFill/>
          </a:ln>
        </p:spPr>
      </p:pic>
      <p:sp>
        <p:nvSpPr>
          <p:cNvPr id="3" name="Rectangle 2"/>
          <p:cNvSpPr/>
          <p:nvPr/>
        </p:nvSpPr>
        <p:spPr>
          <a:xfrm>
            <a:off x="2555776" y="5424424"/>
            <a:ext cx="4032448" cy="495713"/>
          </a:xfrm>
          <a:prstGeom prst="rect">
            <a:avLst/>
          </a:prstGeom>
        </p:spPr>
        <p:txBody>
          <a:bodyPr wrap="square" anchor="ctr">
            <a:spAutoFit/>
          </a:bodyPr>
          <a:lstStyle/>
          <a:p>
            <a:pPr algn="ctr">
              <a:lnSpc>
                <a:spcPct val="150000"/>
              </a:lnSpc>
            </a:pPr>
            <a:r>
              <a:rPr lang="fr-FR" sz="2000" b="1" u="sng" dirty="0" smtClean="0">
                <a:latin typeface="Arial Narrow" panose="020B0606020202030204" pitchFamily="34" charset="0"/>
              </a:rPr>
              <a:t>Saint François d’Assise</a:t>
            </a:r>
            <a:endParaRPr lang="fr-FR" sz="2000" dirty="0" smtClean="0">
              <a:latin typeface="Arial Narrow" panose="020B0606020202030204" pitchFamily="34" charset="0"/>
            </a:endParaRPr>
          </a:p>
        </p:txBody>
      </p:sp>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635909306"/>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Bahnschrift Light Condensed" panose="020B0502040204020203" pitchFamily="34" charset="0"/>
                      </a:endParaRPr>
                    </a:p>
                  </a:txBody>
                  <a:tcPr/>
                </a:tc>
                <a:tc>
                  <a:txBody>
                    <a:bodyPr/>
                    <a:lstStyle/>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txBody>
                  <a:tcPr/>
                </a:tc>
                <a:tc>
                  <a:txBody>
                    <a:bodyPr/>
                    <a:lstStyle/>
                    <a:p>
                      <a:pPr marL="285750" indent="-285750">
                        <a:buFontTx/>
                        <a:buChar char="-"/>
                      </a:pPr>
                      <a:endParaRPr lang="fr-FR" dirty="0">
                        <a:latin typeface="Bahnschrift Light Condensed" panose="020B0502040204020203" pitchFamily="34" charset="0"/>
                      </a:endParaRPr>
                    </a:p>
                  </a:txBody>
                  <a:tcPr/>
                </a:tc>
              </a:tr>
            </a:tbl>
          </a:graphicData>
        </a:graphic>
      </p:graphicFrame>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a:t>
            </a:r>
            <a:r>
              <a:rPr lang="fr-FR" sz="1600" dirty="0" smtClean="0">
                <a:effectLst/>
                <a:latin typeface="Arial Narrow" panose="020B0606020202030204" pitchFamily="34" charset="0"/>
                <a:ea typeface="Calibri"/>
                <a:cs typeface="Times New Roman"/>
              </a:rPr>
              <a:t>le </a:t>
            </a:r>
            <a:r>
              <a:rPr lang="fr-FR" sz="1600" dirty="0">
                <a:effectLst/>
                <a:latin typeface="Arial Narrow" panose="020B0606020202030204" pitchFamily="34" charset="0"/>
                <a:ea typeface="Calibri"/>
                <a:cs typeface="Times New Roman"/>
              </a:rPr>
              <a:t>salut des âmes. »</a:t>
            </a:r>
            <a:endParaRPr lang="fr-FR" sz="900" dirty="0">
              <a:effectLst/>
              <a:latin typeface="Arial Narrow" panose="020B0606020202030204" pitchFamily="34" charset="0"/>
              <a:ea typeface="Calibri"/>
              <a:cs typeface="Times New Roman"/>
            </a:endParaRPr>
          </a:p>
        </p:txBody>
      </p:sp>
      <p:sp>
        <p:nvSpPr>
          <p:cNvPr id="16" name="Zone de texte 10"/>
          <p:cNvSpPr txBox="1"/>
          <p:nvPr/>
        </p:nvSpPr>
        <p:spPr>
          <a:xfrm>
            <a:off x="428672" y="1628800"/>
            <a:ext cx="2501784" cy="1097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suis associé(e) au don de la vie que Dieu fait à chaque être humain. »</a:t>
            </a:r>
            <a:endParaRPr lang="fr-FR" sz="900" dirty="0">
              <a:effectLst/>
              <a:latin typeface="Arial Narrow" panose="020B0606020202030204" pitchFamily="34" charset="0"/>
              <a:ea typeface="Calibri"/>
              <a:cs typeface="Times New Roman"/>
            </a:endParaRPr>
          </a:p>
        </p:txBody>
      </p:sp>
      <p:pic>
        <p:nvPicPr>
          <p:cNvPr id="18" name="Image 17" descr="Pastorale - Ensemble Scolaire Saint-François | Massac-Sé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0221" y="4178800"/>
            <a:ext cx="1924706" cy="1842488"/>
          </a:xfrm>
          <a:prstGeom prst="rect">
            <a:avLst/>
          </a:prstGeom>
          <a:noFill/>
          <a:ln>
            <a:noFill/>
          </a:ln>
        </p:spPr>
      </p:pic>
      <p:pic>
        <p:nvPicPr>
          <p:cNvPr id="19" name="Image 18" descr="Décryptage] Sainte Geneviève de Paris, un chemin de lumière — Narthex"/>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2496" y="2924944"/>
            <a:ext cx="1209824" cy="1659659"/>
          </a:xfrm>
          <a:prstGeom prst="rect">
            <a:avLst/>
          </a:prstGeom>
          <a:noFill/>
          <a:ln>
            <a:noFill/>
          </a:ln>
        </p:spPr>
      </p:pic>
      <p:pic>
        <p:nvPicPr>
          <p:cNvPr id="21" name="Image 20" descr="Sainte Mère Teresa de Calcutta - Cybercuré"/>
          <p:cNvPicPr/>
          <p:nvPr/>
        </p:nvPicPr>
        <p:blipFill>
          <a:blip r:embed="rId4">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4 idées de Image mariage | image mariage, mariage, coloriage mari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484784"/>
            <a:ext cx="2088232" cy="3570400"/>
          </a:xfrm>
          <a:prstGeom prst="rect">
            <a:avLst/>
          </a:prstGeom>
          <a:noFill/>
          <a:ln>
            <a:noFill/>
          </a:ln>
        </p:spPr>
      </p:pic>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763189931"/>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Bahnschrift Light Condensed" panose="020B0502040204020203" pitchFamily="34" charset="0"/>
                      </a:endParaRPr>
                    </a:p>
                  </a:txBody>
                  <a:tcPr/>
                </a:tc>
                <a:tc>
                  <a:txBody>
                    <a:bodyPr/>
                    <a:lstStyle/>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txBody>
                  <a:tcPr/>
                </a:tc>
                <a:tc>
                  <a:txBody>
                    <a:bodyPr/>
                    <a:lstStyle/>
                    <a:p>
                      <a:pPr marL="285750" indent="-285750">
                        <a:buFontTx/>
                        <a:buChar char="-"/>
                      </a:pPr>
                      <a:endParaRPr lang="fr-FR" dirty="0">
                        <a:latin typeface="Bahnschrift Light Condensed" panose="020B0502040204020203" pitchFamily="34" charset="0"/>
                      </a:endParaRPr>
                    </a:p>
                  </a:txBody>
                  <a:tcPr/>
                </a:tc>
              </a:tr>
            </a:tbl>
          </a:graphicData>
        </a:graphic>
      </p:graphicFrame>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a:t>
            </a:r>
            <a:r>
              <a:rPr lang="fr-FR" sz="1600" dirty="0" smtClean="0">
                <a:effectLst/>
                <a:latin typeface="Arial Narrow" panose="020B0606020202030204" pitchFamily="34" charset="0"/>
                <a:ea typeface="Calibri"/>
                <a:cs typeface="Times New Roman"/>
              </a:rPr>
              <a:t>le </a:t>
            </a:r>
            <a:r>
              <a:rPr lang="fr-FR" sz="1600" dirty="0">
                <a:effectLst/>
                <a:latin typeface="Arial Narrow" panose="020B0606020202030204" pitchFamily="34" charset="0"/>
                <a:ea typeface="Calibri"/>
                <a:cs typeface="Times New Roman"/>
              </a:rPr>
              <a:t>salut des âmes. »</a:t>
            </a:r>
            <a:endParaRPr lang="fr-FR" sz="900" dirty="0">
              <a:effectLst/>
              <a:latin typeface="Arial Narrow" panose="020B0606020202030204" pitchFamily="34" charset="0"/>
              <a:ea typeface="Calibri"/>
              <a:cs typeface="Times New Roman"/>
            </a:endParaRPr>
          </a:p>
        </p:txBody>
      </p:sp>
      <p:sp>
        <p:nvSpPr>
          <p:cNvPr id="16" name="Zone de texte 10"/>
          <p:cNvSpPr txBox="1"/>
          <p:nvPr/>
        </p:nvSpPr>
        <p:spPr>
          <a:xfrm>
            <a:off x="428672" y="1628800"/>
            <a:ext cx="2501784" cy="1097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suis associé(e) au don de la vie que Dieu fait à chaque être humain. »</a:t>
            </a:r>
            <a:endParaRPr lang="fr-FR" sz="900" dirty="0">
              <a:effectLst/>
              <a:latin typeface="Arial Narrow" panose="020B0606020202030204" pitchFamily="34" charset="0"/>
              <a:ea typeface="Calibri"/>
              <a:cs typeface="Times New Roman"/>
            </a:endParaRPr>
          </a:p>
        </p:txBody>
      </p:sp>
      <p:pic>
        <p:nvPicPr>
          <p:cNvPr id="18" name="Image 17" descr="Pastorale - Ensemble Scolaire Saint-François | Massac-Sé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0221" y="4178800"/>
            <a:ext cx="1924706" cy="1842488"/>
          </a:xfrm>
          <a:prstGeom prst="rect">
            <a:avLst/>
          </a:prstGeom>
          <a:noFill/>
          <a:ln>
            <a:noFill/>
          </a:ln>
        </p:spPr>
      </p:pic>
      <p:pic>
        <p:nvPicPr>
          <p:cNvPr id="19" name="Image 18" descr="Décryptage] Sainte Geneviève de Paris, un chemin de lumière — Narthex"/>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2496" y="2924944"/>
            <a:ext cx="1209824" cy="1659659"/>
          </a:xfrm>
          <a:prstGeom prst="rect">
            <a:avLst/>
          </a:prstGeom>
          <a:noFill/>
          <a:ln>
            <a:noFill/>
          </a:ln>
        </p:spPr>
      </p:pic>
      <p:pic>
        <p:nvPicPr>
          <p:cNvPr id="21" name="Image 20" descr="Sainte Mère Teresa de Calcutta - Cybercuré"/>
          <p:cNvPicPr/>
          <p:nvPr/>
        </p:nvPicPr>
        <p:blipFill>
          <a:blip r:embed="rId4">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pic>
        <p:nvPicPr>
          <p:cNvPr id="24" name="Image 23" descr="24 idées de Image mariage | image mariage, mariage, coloriage mariag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4184108"/>
            <a:ext cx="1284382" cy="2196000"/>
          </a:xfrm>
          <a:prstGeom prst="rect">
            <a:avLst/>
          </a:prstGeom>
          <a:noFill/>
          <a:ln>
            <a:noFill/>
          </a:ln>
        </p:spPr>
      </p:pic>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11"/>
          <p:cNvSpPr txBox="1"/>
          <p:nvPr/>
        </p:nvSpPr>
        <p:spPr>
          <a:xfrm>
            <a:off x="467544" y="2636912"/>
            <a:ext cx="8280920" cy="11582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800" dirty="0">
                <a:effectLst/>
                <a:latin typeface="Arial Narrow" panose="020B0606020202030204" pitchFamily="34" charset="0"/>
                <a:ea typeface="Calibri"/>
                <a:cs typeface="Times New Roman"/>
              </a:rPr>
              <a:t>« J’ai ressenti que Jésus me demandait d’offrir ma vie pour le service des pauvres. »</a:t>
            </a:r>
            <a:endParaRPr lang="fr-FR" sz="1200" dirty="0">
              <a:effectLst/>
              <a:latin typeface="Arial Narrow" panose="020B0606020202030204" pitchFamily="34" charset="0"/>
              <a:ea typeface="Calibri"/>
              <a:cs typeface="Times New Roman"/>
            </a:endParaRPr>
          </a:p>
        </p:txBody>
      </p:sp>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530019705"/>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Bahnschrift Light Condensed" panose="020B0502040204020203" pitchFamily="34" charset="0"/>
                      </a:endParaRPr>
                    </a:p>
                  </a:txBody>
                  <a:tcPr/>
                </a:tc>
                <a:tc>
                  <a:txBody>
                    <a:bodyPr/>
                    <a:lstStyle/>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txBody>
                  <a:tcPr/>
                </a:tc>
                <a:tc>
                  <a:txBody>
                    <a:bodyPr/>
                    <a:lstStyle/>
                    <a:p>
                      <a:pPr marL="285750" indent="-285750">
                        <a:buFontTx/>
                        <a:buChar char="-"/>
                      </a:pPr>
                      <a:endParaRPr lang="fr-FR" dirty="0">
                        <a:latin typeface="Bahnschrift Light Condensed" panose="020B0502040204020203" pitchFamily="34" charset="0"/>
                      </a:endParaRPr>
                    </a:p>
                  </a:txBody>
                  <a:tcPr/>
                </a:tc>
              </a:tr>
            </a:tbl>
          </a:graphicData>
        </a:graphic>
      </p:graphicFrame>
      <p:sp>
        <p:nvSpPr>
          <p:cNvPr id="12" name="Zone de texte 11"/>
          <p:cNvSpPr txBox="1"/>
          <p:nvPr/>
        </p:nvSpPr>
        <p:spPr>
          <a:xfrm>
            <a:off x="6217448" y="692696"/>
            <a:ext cx="2603024" cy="11582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J’ai ressenti que Jésus me demandait d’offrir ma vie pour le service des pauvres. »</a:t>
            </a:r>
            <a:endParaRPr lang="fr-FR" sz="900" dirty="0">
              <a:effectLst/>
              <a:latin typeface="Arial Narrow" panose="020B0606020202030204" pitchFamily="34" charset="0"/>
              <a:ea typeface="Calibri"/>
              <a:cs typeface="Times New Roman"/>
            </a:endParaRPr>
          </a:p>
        </p:txBody>
      </p:sp>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a:t>
            </a:r>
            <a:r>
              <a:rPr lang="fr-FR" sz="1600" dirty="0" smtClean="0">
                <a:effectLst/>
                <a:latin typeface="Arial Narrow" panose="020B0606020202030204" pitchFamily="34" charset="0"/>
                <a:ea typeface="Calibri"/>
                <a:cs typeface="Times New Roman"/>
              </a:rPr>
              <a:t>le </a:t>
            </a:r>
            <a:r>
              <a:rPr lang="fr-FR" sz="1600" dirty="0">
                <a:effectLst/>
                <a:latin typeface="Arial Narrow" panose="020B0606020202030204" pitchFamily="34" charset="0"/>
                <a:ea typeface="Calibri"/>
                <a:cs typeface="Times New Roman"/>
              </a:rPr>
              <a:t>salut des âmes. »</a:t>
            </a:r>
            <a:endParaRPr lang="fr-FR" sz="900" dirty="0">
              <a:effectLst/>
              <a:latin typeface="Arial Narrow" panose="020B0606020202030204" pitchFamily="34" charset="0"/>
              <a:ea typeface="Calibri"/>
              <a:cs typeface="Times New Roman"/>
            </a:endParaRPr>
          </a:p>
        </p:txBody>
      </p:sp>
      <p:sp>
        <p:nvSpPr>
          <p:cNvPr id="16" name="Zone de texte 10"/>
          <p:cNvSpPr txBox="1"/>
          <p:nvPr/>
        </p:nvSpPr>
        <p:spPr>
          <a:xfrm>
            <a:off x="428672" y="1628800"/>
            <a:ext cx="2501784" cy="1097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suis associé(e) au don de la vie que Dieu fait à chaque être humain. »</a:t>
            </a:r>
            <a:endParaRPr lang="fr-FR" sz="900" dirty="0">
              <a:effectLst/>
              <a:latin typeface="Arial Narrow" panose="020B0606020202030204" pitchFamily="34" charset="0"/>
              <a:ea typeface="Calibri"/>
              <a:cs typeface="Times New Roman"/>
            </a:endParaRPr>
          </a:p>
        </p:txBody>
      </p:sp>
      <p:pic>
        <p:nvPicPr>
          <p:cNvPr id="18" name="Image 17" descr="Pastorale - Ensemble Scolaire Saint-François | Massac-Sé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0221" y="4178800"/>
            <a:ext cx="1924706" cy="1842488"/>
          </a:xfrm>
          <a:prstGeom prst="rect">
            <a:avLst/>
          </a:prstGeom>
          <a:noFill/>
          <a:ln>
            <a:noFill/>
          </a:ln>
        </p:spPr>
      </p:pic>
      <p:pic>
        <p:nvPicPr>
          <p:cNvPr id="19" name="Image 18" descr="Décryptage] Sainte Geneviève de Paris, un chemin de lumière — Narthex"/>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2496" y="2924944"/>
            <a:ext cx="1209824" cy="1659659"/>
          </a:xfrm>
          <a:prstGeom prst="rect">
            <a:avLst/>
          </a:prstGeom>
          <a:noFill/>
          <a:ln>
            <a:noFill/>
          </a:ln>
        </p:spPr>
      </p:pic>
      <p:pic>
        <p:nvPicPr>
          <p:cNvPr id="21" name="Image 20" descr="Sainte Mère Teresa de Calcutta - Cybercuré"/>
          <p:cNvPicPr/>
          <p:nvPr/>
        </p:nvPicPr>
        <p:blipFill>
          <a:blip r:embed="rId4">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pic>
        <p:nvPicPr>
          <p:cNvPr id="24" name="Image 23" descr="24 idées de Image mariage | image mariage, mariage, coloriage mariag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4184108"/>
            <a:ext cx="1284382" cy="2196000"/>
          </a:xfrm>
          <a:prstGeom prst="rect">
            <a:avLst/>
          </a:prstGeom>
          <a:noFill/>
          <a:ln>
            <a:noFill/>
          </a:ln>
        </p:spPr>
      </p:pic>
      <p:sp>
        <p:nvSpPr>
          <p:cNvPr id="10" name="Rectangle 9"/>
          <p:cNvSpPr/>
          <p:nvPr/>
        </p:nvSpPr>
        <p:spPr>
          <a:xfrm>
            <a:off x="6660232" y="1597219"/>
            <a:ext cx="2376264" cy="334643"/>
          </a:xfrm>
          <a:prstGeom prst="rect">
            <a:avLst/>
          </a:prstGeom>
        </p:spPr>
        <p:txBody>
          <a:bodyPr wrap="square" anchor="ctr">
            <a:spAutoFit/>
          </a:bodyPr>
          <a:lstStyle/>
          <a:p>
            <a:pPr algn="r">
              <a:lnSpc>
                <a:spcPct val="150000"/>
              </a:lnSpc>
            </a:pPr>
            <a:r>
              <a:rPr lang="fr-FR" sz="1200" i="1" dirty="0" smtClean="0">
                <a:latin typeface="Arial Narrow" panose="020B0606020202030204" pitchFamily="34" charset="0"/>
              </a:rPr>
              <a:t>Sainte mère Térésa</a:t>
            </a:r>
          </a:p>
        </p:txBody>
      </p:sp>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44264"/>
            <a:ext cx="8640960" cy="4712316"/>
          </a:xfrm>
          <a:prstGeom prst="rect">
            <a:avLst/>
          </a:prstGeom>
        </p:spPr>
        <p:txBody>
          <a:bodyPr wrap="square">
            <a:spAutoFit/>
          </a:bodyPr>
          <a:lstStyle/>
          <a:p>
            <a:pPr algn="ctr">
              <a:spcBef>
                <a:spcPts val="1200"/>
              </a:spcBef>
              <a:spcAft>
                <a:spcPts val="1200"/>
              </a:spcAft>
            </a:pPr>
            <a:r>
              <a:rPr lang="fr-FR" sz="2400" b="1" u="sng" dirty="0">
                <a:latin typeface="Arial Narrow" panose="020B0606020202030204" pitchFamily="34" charset="0"/>
              </a:rPr>
              <a:t>Que s’est-il passé sous ce figuier ?</a:t>
            </a:r>
            <a:endParaRPr lang="fr-FR" sz="2400" dirty="0">
              <a:latin typeface="Arial Narrow" panose="020B0606020202030204" pitchFamily="34" charset="0"/>
            </a:endParaRPr>
          </a:p>
          <a:p>
            <a:pPr algn="just">
              <a:lnSpc>
                <a:spcPct val="150000"/>
              </a:lnSpc>
            </a:pPr>
            <a:r>
              <a:rPr lang="fr-FR" dirty="0" smtClean="0">
                <a:latin typeface="Arial Narrow" panose="020B0606020202030204" pitchFamily="34" charset="0"/>
              </a:rPr>
              <a:t>	</a:t>
            </a:r>
            <a:r>
              <a:rPr lang="fr-FR" sz="2000" dirty="0" smtClean="0">
                <a:latin typeface="Arial Narrow" panose="020B0606020202030204" pitchFamily="34" charset="0"/>
              </a:rPr>
              <a:t>Cette </a:t>
            </a:r>
            <a:r>
              <a:rPr lang="fr-FR" sz="2000" dirty="0">
                <a:latin typeface="Arial Narrow" panose="020B0606020202030204" pitchFamily="34" charset="0"/>
              </a:rPr>
              <a:t>parole de Jésus fait allusion à un épisode précis de la vie de Nathanaël que nous ne connaissons pas. Mais </a:t>
            </a:r>
            <a:r>
              <a:rPr lang="fr-FR" sz="2000" b="1" dirty="0">
                <a:solidFill>
                  <a:srgbClr val="92D050"/>
                </a:solidFill>
                <a:latin typeface="Arial Narrow" panose="020B0606020202030204" pitchFamily="34" charset="0"/>
              </a:rPr>
              <a:t>rêvons un peu et imaginons ce qui a pu se passer</a:t>
            </a:r>
            <a:r>
              <a:rPr lang="fr-FR" sz="2000" dirty="0">
                <a:latin typeface="Arial Narrow" panose="020B0606020202030204" pitchFamily="34" charset="0"/>
              </a:rPr>
              <a:t>. </a:t>
            </a:r>
          </a:p>
          <a:p>
            <a:pPr algn="just">
              <a:lnSpc>
                <a:spcPct val="150000"/>
              </a:lnSpc>
            </a:pPr>
            <a:r>
              <a:rPr lang="fr-FR" sz="2000" dirty="0">
                <a:latin typeface="Arial Narrow" panose="020B0606020202030204" pitchFamily="34" charset="0"/>
              </a:rPr>
              <a:t>	</a:t>
            </a:r>
            <a:r>
              <a:rPr lang="fr-FR" sz="2000" dirty="0" smtClean="0">
                <a:latin typeface="Arial Narrow" panose="020B0606020202030204" pitchFamily="34" charset="0"/>
              </a:rPr>
              <a:t>Nathanaël </a:t>
            </a:r>
            <a:r>
              <a:rPr lang="fr-FR" sz="2000" dirty="0">
                <a:latin typeface="Arial Narrow" panose="020B0606020202030204" pitchFamily="34" charset="0"/>
              </a:rPr>
              <a:t>a 14 ans. Il est tout fier parce qu’il a beaucoup grandi. Et il trouve que vu d’en haut, le monde est beaucoup plus compliqué qu’il ne pensait. Il a sa bande d’amis, les gamins de Cana. Tous les gars commencent, comme lui, à chercher à s’affirmer comme des hommes ; il sent qu’il a besoin, pour être heureux, que ses copains le reconnaissent, lui fassent une place, alors il se bat pour l’obtenir. Et puis, il y a Rachel, sa petite voisine, qui est bien jolie et il serait dommage qu’elle ne le remarque pas. Bref, c’est un adolescent de Cana en Galilée. </a:t>
            </a:r>
          </a:p>
        </p:txBody>
      </p:sp>
      <p:pic>
        <p:nvPicPr>
          <p:cNvPr id="12" name="Image 11" descr="https://s.topchretien.com/media/filer_public_thumbnails/filer_public/8f/e5/8fe53dae-0c1c-4cff-9b09-84f18a64c480/shutterstock_176843327-e1549279564963.jpg__770x433_q85_crop_subsampling-2_upsca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5157352"/>
            <a:ext cx="2562936" cy="1440000"/>
          </a:xfrm>
          <a:prstGeom prst="rect">
            <a:avLst/>
          </a:prstGeom>
          <a:ln>
            <a:noFill/>
          </a:ln>
          <a:effectLst>
            <a:softEdge rad="112500"/>
          </a:effectLst>
        </p:spPr>
      </p:pic>
      <p:pic>
        <p:nvPicPr>
          <p:cNvPr id="13" name="Image 12" descr="Jésus commence à faire des disciples — BIBLIOTHÈQUE EN LIGNE Watchtow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5157352"/>
            <a:ext cx="2880000" cy="1440000"/>
          </a:xfrm>
          <a:prstGeom prst="rect">
            <a:avLst/>
          </a:prstGeom>
          <a:ln>
            <a:noFill/>
          </a:ln>
          <a:effectLst>
            <a:softEdge rad="112500"/>
          </a:effectLst>
        </p:spPr>
      </p:pic>
    </p:spTree>
    <p:extLst>
      <p:ext uri="{BB962C8B-B14F-4D97-AF65-F5344CB8AC3E}">
        <p14:creationId xmlns:p14="http://schemas.microsoft.com/office/powerpoint/2010/main" val="2596048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es époux Martin « ont honoré le mariage et la famille chrétienne » -  FSSPX.Actualités / FSSPX.New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1916832"/>
            <a:ext cx="4176465" cy="2350245"/>
          </a:xfrm>
          <a:prstGeom prst="rect">
            <a:avLst/>
          </a:prstGeom>
          <a:noFill/>
          <a:ln>
            <a:noFill/>
          </a:ln>
        </p:spPr>
      </p:pic>
      <p:sp>
        <p:nvSpPr>
          <p:cNvPr id="3" name="Rectangle 2"/>
          <p:cNvSpPr/>
          <p:nvPr/>
        </p:nvSpPr>
        <p:spPr>
          <a:xfrm>
            <a:off x="2555776" y="4263954"/>
            <a:ext cx="4176464" cy="553998"/>
          </a:xfrm>
          <a:prstGeom prst="rect">
            <a:avLst/>
          </a:prstGeom>
        </p:spPr>
        <p:txBody>
          <a:bodyPr wrap="square" anchor="ctr">
            <a:spAutoFit/>
          </a:bodyPr>
          <a:lstStyle/>
          <a:p>
            <a:pPr algn="ctr">
              <a:lnSpc>
                <a:spcPct val="150000"/>
              </a:lnSpc>
            </a:pPr>
            <a:r>
              <a:rPr lang="fr-FR" sz="2000" b="1" u="sng" dirty="0" smtClean="0">
                <a:latin typeface="Arial Narrow" panose="020B0606020202030204" pitchFamily="34" charset="0"/>
              </a:rPr>
              <a:t>Saint Louis et sainte Zélie MARTIN</a:t>
            </a:r>
            <a:endParaRPr lang="fr-FR" sz="2000" dirty="0" smtClean="0">
              <a:latin typeface="Arial Narrow" panose="020B0606020202030204" pitchFamily="34" charset="0"/>
            </a:endParaRPr>
          </a:p>
        </p:txBody>
      </p:sp>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440485749"/>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Bahnschrift Light Condensed" panose="020B0502040204020203" pitchFamily="34" charset="0"/>
                      </a:endParaRPr>
                    </a:p>
                  </a:txBody>
                  <a:tcPr/>
                </a:tc>
                <a:tc>
                  <a:txBody>
                    <a:bodyPr/>
                    <a:lstStyle/>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txBody>
                  <a:tcPr/>
                </a:tc>
                <a:tc>
                  <a:txBody>
                    <a:bodyPr/>
                    <a:lstStyle/>
                    <a:p>
                      <a:pPr marL="285750" indent="-285750">
                        <a:buFontTx/>
                        <a:buChar char="-"/>
                      </a:pPr>
                      <a:endParaRPr lang="fr-FR" dirty="0">
                        <a:latin typeface="Bahnschrift Light Condensed" panose="020B0502040204020203" pitchFamily="34" charset="0"/>
                      </a:endParaRPr>
                    </a:p>
                  </a:txBody>
                  <a:tcPr/>
                </a:tc>
              </a:tr>
            </a:tbl>
          </a:graphicData>
        </a:graphic>
      </p:graphicFrame>
      <p:sp>
        <p:nvSpPr>
          <p:cNvPr id="12" name="Zone de texte 11"/>
          <p:cNvSpPr txBox="1"/>
          <p:nvPr/>
        </p:nvSpPr>
        <p:spPr>
          <a:xfrm>
            <a:off x="6217448" y="692696"/>
            <a:ext cx="2603024" cy="11582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J’ai ressenti que Jésus me demandait d’offrir ma vie pour le service des pauvres. »</a:t>
            </a:r>
            <a:endParaRPr lang="fr-FR" sz="900" dirty="0">
              <a:effectLst/>
              <a:latin typeface="Arial Narrow" panose="020B0606020202030204" pitchFamily="34" charset="0"/>
              <a:ea typeface="Calibri"/>
              <a:cs typeface="Times New Roman"/>
            </a:endParaRPr>
          </a:p>
        </p:txBody>
      </p:sp>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a:t>
            </a:r>
            <a:r>
              <a:rPr lang="fr-FR" sz="1600" dirty="0" smtClean="0">
                <a:effectLst/>
                <a:latin typeface="Arial Narrow" panose="020B0606020202030204" pitchFamily="34" charset="0"/>
                <a:ea typeface="Calibri"/>
                <a:cs typeface="Times New Roman"/>
              </a:rPr>
              <a:t>le </a:t>
            </a:r>
            <a:r>
              <a:rPr lang="fr-FR" sz="1600" dirty="0">
                <a:effectLst/>
                <a:latin typeface="Arial Narrow" panose="020B0606020202030204" pitchFamily="34" charset="0"/>
                <a:ea typeface="Calibri"/>
                <a:cs typeface="Times New Roman"/>
              </a:rPr>
              <a:t>salut des âmes. »</a:t>
            </a:r>
            <a:endParaRPr lang="fr-FR" sz="900" dirty="0">
              <a:effectLst/>
              <a:latin typeface="Arial Narrow" panose="020B0606020202030204" pitchFamily="34" charset="0"/>
              <a:ea typeface="Calibri"/>
              <a:cs typeface="Times New Roman"/>
            </a:endParaRPr>
          </a:p>
        </p:txBody>
      </p:sp>
      <p:sp>
        <p:nvSpPr>
          <p:cNvPr id="16" name="Zone de texte 10"/>
          <p:cNvSpPr txBox="1"/>
          <p:nvPr/>
        </p:nvSpPr>
        <p:spPr>
          <a:xfrm>
            <a:off x="428672" y="1628800"/>
            <a:ext cx="2501784" cy="1097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suis associé(e) au don de la vie que Dieu fait à chaque être humain. »</a:t>
            </a:r>
            <a:endParaRPr lang="fr-FR" sz="900" dirty="0">
              <a:effectLst/>
              <a:latin typeface="Arial Narrow" panose="020B0606020202030204" pitchFamily="34" charset="0"/>
              <a:ea typeface="Calibri"/>
              <a:cs typeface="Times New Roman"/>
            </a:endParaRPr>
          </a:p>
        </p:txBody>
      </p:sp>
      <p:pic>
        <p:nvPicPr>
          <p:cNvPr id="18" name="Image 17" descr="Pastorale - Ensemble Scolaire Saint-François | Massac-Sé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0221" y="4178800"/>
            <a:ext cx="1924706" cy="1842488"/>
          </a:xfrm>
          <a:prstGeom prst="rect">
            <a:avLst/>
          </a:prstGeom>
          <a:noFill/>
          <a:ln>
            <a:noFill/>
          </a:ln>
        </p:spPr>
      </p:pic>
      <p:pic>
        <p:nvPicPr>
          <p:cNvPr id="19" name="Image 18" descr="Décryptage] Sainte Geneviève de Paris, un chemin de lumière — Narthex"/>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2496" y="2924944"/>
            <a:ext cx="1209824" cy="1659659"/>
          </a:xfrm>
          <a:prstGeom prst="rect">
            <a:avLst/>
          </a:prstGeom>
          <a:noFill/>
          <a:ln>
            <a:noFill/>
          </a:ln>
        </p:spPr>
      </p:pic>
      <p:pic>
        <p:nvPicPr>
          <p:cNvPr id="21" name="Image 20" descr="Sainte Mère Teresa de Calcutta - Cybercuré"/>
          <p:cNvPicPr/>
          <p:nvPr/>
        </p:nvPicPr>
        <p:blipFill>
          <a:blip r:embed="rId4">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pic>
        <p:nvPicPr>
          <p:cNvPr id="22" name="Image 21" descr="Les époux Martin « ont honoré le mariage et la famille chrétienne » -  FSSPX.Actualités / FSSPX.New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3" y="2645947"/>
            <a:ext cx="2415197" cy="1359117"/>
          </a:xfrm>
          <a:prstGeom prst="rect">
            <a:avLst/>
          </a:prstGeom>
          <a:noFill/>
          <a:ln>
            <a:noFill/>
          </a:ln>
        </p:spPr>
      </p:pic>
      <p:pic>
        <p:nvPicPr>
          <p:cNvPr id="24" name="Image 23" descr="24 idées de Image mariage | image mariage, mariage, coloriage mariag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4184108"/>
            <a:ext cx="1284382" cy="2196000"/>
          </a:xfrm>
          <a:prstGeom prst="rect">
            <a:avLst/>
          </a:prstGeom>
          <a:noFill/>
          <a:ln>
            <a:noFill/>
          </a:ln>
        </p:spPr>
      </p:pic>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es reliques de Sainte Thérèse de Lisieux pour la première fois à Jérusalem  - Le site de l&amp;#39;Eglise Catholique en Belgiqu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484784"/>
            <a:ext cx="2459139" cy="3531490"/>
          </a:xfrm>
          <a:prstGeom prst="rect">
            <a:avLst/>
          </a:prstGeom>
          <a:noFill/>
          <a:ln>
            <a:noFill/>
          </a:ln>
        </p:spPr>
      </p:pic>
      <p:sp>
        <p:nvSpPr>
          <p:cNvPr id="3" name="Rectangle 2"/>
          <p:cNvSpPr/>
          <p:nvPr/>
        </p:nvSpPr>
        <p:spPr>
          <a:xfrm>
            <a:off x="2843808" y="5013176"/>
            <a:ext cx="3744416" cy="553998"/>
          </a:xfrm>
          <a:prstGeom prst="rect">
            <a:avLst/>
          </a:prstGeom>
        </p:spPr>
        <p:txBody>
          <a:bodyPr wrap="square" anchor="ctr">
            <a:spAutoFit/>
          </a:bodyPr>
          <a:lstStyle/>
          <a:p>
            <a:pPr algn="ctr">
              <a:lnSpc>
                <a:spcPct val="150000"/>
              </a:lnSpc>
            </a:pPr>
            <a:r>
              <a:rPr lang="fr-FR" sz="2000" b="1" u="sng" dirty="0" smtClean="0">
                <a:latin typeface="Arial Narrow" panose="020B0606020202030204" pitchFamily="34" charset="0"/>
              </a:rPr>
              <a:t>Sainte Thérèse de Lisieux</a:t>
            </a:r>
            <a:endParaRPr lang="fr-FR" sz="2000" dirty="0" smtClean="0">
              <a:latin typeface="Arial Narrow" panose="020B0606020202030204" pitchFamily="34" charset="0"/>
            </a:endParaRPr>
          </a:p>
        </p:txBody>
      </p:sp>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954352716"/>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sz="1800" dirty="0">
                        <a:latin typeface="Arial Narrow" panose="020B0606020202030204" pitchFamily="34" charset="0"/>
                      </a:endParaRPr>
                    </a:p>
                  </a:txBody>
                  <a:tcPr/>
                </a:tc>
                <a:tc>
                  <a:txBody>
                    <a:bodyPr/>
                    <a:lstStyle/>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p>
                      <a:pPr marL="285750" indent="-285750">
                        <a:buFontTx/>
                        <a:buChar char="-"/>
                      </a:pPr>
                      <a:endParaRPr lang="fr-FR" sz="1800" dirty="0" smtClean="0">
                        <a:latin typeface="Arial Narrow" panose="020B0606020202030204" pitchFamily="34" charset="0"/>
                      </a:endParaRPr>
                    </a:p>
                  </a:txBody>
                  <a:tcPr/>
                </a:tc>
                <a:tc>
                  <a:txBody>
                    <a:bodyPr/>
                    <a:lstStyle/>
                    <a:p>
                      <a:pPr marL="285750" indent="-285750">
                        <a:buFontTx/>
                        <a:buChar char="-"/>
                      </a:pPr>
                      <a:endParaRPr lang="fr-FR" sz="1800" dirty="0">
                        <a:latin typeface="Arial Narrow" panose="020B0606020202030204" pitchFamily="34" charset="0"/>
                      </a:endParaRPr>
                    </a:p>
                  </a:txBody>
                  <a:tcPr/>
                </a:tc>
              </a:tr>
            </a:tbl>
          </a:graphicData>
        </a:graphic>
      </p:graphicFrame>
      <p:sp>
        <p:nvSpPr>
          <p:cNvPr id="12" name="Zone de texte 11"/>
          <p:cNvSpPr txBox="1"/>
          <p:nvPr/>
        </p:nvSpPr>
        <p:spPr>
          <a:xfrm>
            <a:off x="6217448" y="692696"/>
            <a:ext cx="2603024" cy="11582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J’ai ressenti que Jésus me demandait d’offrir ma vie pour le service des pauvres. »</a:t>
            </a:r>
            <a:endParaRPr lang="fr-FR" sz="900" dirty="0">
              <a:effectLst/>
              <a:latin typeface="Arial Narrow" panose="020B0606020202030204" pitchFamily="34" charset="0"/>
              <a:ea typeface="Calibri"/>
              <a:cs typeface="Times New Roman"/>
            </a:endParaRPr>
          </a:p>
        </p:txBody>
      </p:sp>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a:t>
            </a:r>
            <a:r>
              <a:rPr lang="fr-FR" sz="1600" dirty="0" smtClean="0">
                <a:effectLst/>
                <a:latin typeface="Arial Narrow" panose="020B0606020202030204" pitchFamily="34" charset="0"/>
                <a:ea typeface="Calibri"/>
                <a:cs typeface="Times New Roman"/>
              </a:rPr>
              <a:t>le </a:t>
            </a:r>
            <a:r>
              <a:rPr lang="fr-FR" sz="1600" dirty="0">
                <a:effectLst/>
                <a:latin typeface="Arial Narrow" panose="020B0606020202030204" pitchFamily="34" charset="0"/>
                <a:ea typeface="Calibri"/>
                <a:cs typeface="Times New Roman"/>
              </a:rPr>
              <a:t>salut des âmes. »</a:t>
            </a:r>
            <a:endParaRPr lang="fr-FR" sz="900" dirty="0">
              <a:effectLst/>
              <a:latin typeface="Arial Narrow" panose="020B0606020202030204" pitchFamily="34" charset="0"/>
              <a:ea typeface="Calibri"/>
              <a:cs typeface="Times New Roman"/>
            </a:endParaRPr>
          </a:p>
        </p:txBody>
      </p:sp>
      <p:sp>
        <p:nvSpPr>
          <p:cNvPr id="16" name="Zone de texte 10"/>
          <p:cNvSpPr txBox="1"/>
          <p:nvPr/>
        </p:nvSpPr>
        <p:spPr>
          <a:xfrm>
            <a:off x="428672" y="1628800"/>
            <a:ext cx="2501784" cy="1097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suis associé(e) au don de la vie que Dieu fait à chaque être humain. »</a:t>
            </a:r>
            <a:endParaRPr lang="fr-FR" sz="900" dirty="0">
              <a:effectLst/>
              <a:latin typeface="Arial Narrow" panose="020B0606020202030204" pitchFamily="34" charset="0"/>
              <a:ea typeface="Calibri"/>
              <a:cs typeface="Times New Roman"/>
            </a:endParaRPr>
          </a:p>
        </p:txBody>
      </p:sp>
      <p:pic>
        <p:nvPicPr>
          <p:cNvPr id="17" name="Image 16" descr="Les reliques de Sainte Thérèse de Lisieux pour la première fois à Jérusalem  - Le site de l&amp;#39;Eglise Catholique en Belgiqu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5654" y="2060848"/>
            <a:ext cx="1153277" cy="1656184"/>
          </a:xfrm>
          <a:prstGeom prst="rect">
            <a:avLst/>
          </a:prstGeom>
          <a:noFill/>
          <a:ln>
            <a:noFill/>
          </a:ln>
        </p:spPr>
      </p:pic>
      <p:pic>
        <p:nvPicPr>
          <p:cNvPr id="18" name="Image 17" descr="Pastorale - Ensemble Scolaire Saint-François | Massac-Sé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0221" y="4178800"/>
            <a:ext cx="1924706" cy="1842488"/>
          </a:xfrm>
          <a:prstGeom prst="rect">
            <a:avLst/>
          </a:prstGeom>
          <a:noFill/>
          <a:ln>
            <a:noFill/>
          </a:ln>
        </p:spPr>
      </p:pic>
      <p:pic>
        <p:nvPicPr>
          <p:cNvPr id="19" name="Image 18" descr="Décryptage] Sainte Geneviève de Paris, un chemin de lumière — Narthex"/>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496" y="2924944"/>
            <a:ext cx="1209824" cy="1659659"/>
          </a:xfrm>
          <a:prstGeom prst="rect">
            <a:avLst/>
          </a:prstGeom>
          <a:noFill/>
          <a:ln>
            <a:noFill/>
          </a:ln>
        </p:spPr>
      </p:pic>
      <p:pic>
        <p:nvPicPr>
          <p:cNvPr id="21" name="Image 20" descr="Sainte Mère Teresa de Calcutta - Cybercuré"/>
          <p:cNvPicPr/>
          <p:nvPr/>
        </p:nvPicPr>
        <p:blipFill>
          <a:blip r:embed="rId5">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pic>
        <p:nvPicPr>
          <p:cNvPr id="22" name="Image 21" descr="Les époux Martin « ont honoré le mariage et la famille chrétienne » -  FSSPX.Actualités / FSSPX.New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3" y="2645947"/>
            <a:ext cx="2415197" cy="1359117"/>
          </a:xfrm>
          <a:prstGeom prst="rect">
            <a:avLst/>
          </a:prstGeom>
          <a:noFill/>
          <a:ln>
            <a:noFill/>
          </a:ln>
        </p:spPr>
      </p:pic>
      <p:pic>
        <p:nvPicPr>
          <p:cNvPr id="24" name="Image 23" descr="24 idées de Image mariage | image mariage, mariage, coloriage mariag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4184108"/>
            <a:ext cx="1284382" cy="2196000"/>
          </a:xfrm>
          <a:prstGeom prst="rect">
            <a:avLst/>
          </a:prstGeom>
          <a:noFill/>
          <a:ln>
            <a:noFill/>
          </a:ln>
        </p:spPr>
      </p:pic>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e saint Curé d&amp;#39;Ars et le purgatoire - La chapelle du purgatoire"/>
          <p:cNvPicPr/>
          <p:nvPr/>
        </p:nvPicPr>
        <p:blipFill rotWithShape="1">
          <a:blip r:embed="rId2">
            <a:extLst>
              <a:ext uri="{28A0092B-C50C-407E-A947-70E740481C1C}">
                <a14:useLocalDpi xmlns:a14="http://schemas.microsoft.com/office/drawing/2010/main" val="0"/>
              </a:ext>
            </a:extLst>
          </a:blip>
          <a:srcRect b="4073"/>
          <a:stretch/>
        </p:blipFill>
        <p:spPr bwMode="auto">
          <a:xfrm>
            <a:off x="3275856" y="980728"/>
            <a:ext cx="2592288" cy="4536504"/>
          </a:xfrm>
          <a:prstGeom prst="rect">
            <a:avLst/>
          </a:prstGeom>
          <a:noFill/>
          <a:ln>
            <a:noFill/>
          </a:ln>
        </p:spPr>
      </p:pic>
      <p:sp>
        <p:nvSpPr>
          <p:cNvPr id="3" name="Rectangle 2"/>
          <p:cNvSpPr/>
          <p:nvPr/>
        </p:nvSpPr>
        <p:spPr>
          <a:xfrm>
            <a:off x="2555776" y="5424424"/>
            <a:ext cx="4032448" cy="495713"/>
          </a:xfrm>
          <a:prstGeom prst="rect">
            <a:avLst/>
          </a:prstGeom>
        </p:spPr>
        <p:txBody>
          <a:bodyPr wrap="square" anchor="ctr">
            <a:spAutoFit/>
          </a:bodyPr>
          <a:lstStyle/>
          <a:p>
            <a:pPr algn="ctr">
              <a:lnSpc>
                <a:spcPct val="150000"/>
              </a:lnSpc>
            </a:pPr>
            <a:r>
              <a:rPr lang="fr-FR" sz="2000" b="1" u="sng" dirty="0" smtClean="0">
                <a:latin typeface="Arial Narrow" panose="020B0606020202030204" pitchFamily="34" charset="0"/>
              </a:rPr>
              <a:t>Saint Jean-Marie Vianney</a:t>
            </a:r>
            <a:endParaRPr lang="fr-FR" sz="2000" dirty="0" smtClean="0">
              <a:latin typeface="Arial Narrow" panose="020B0606020202030204" pitchFamily="34" charset="0"/>
            </a:endParaRPr>
          </a:p>
        </p:txBody>
      </p:sp>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560845332"/>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Bahnschrift Light Condensed" panose="020B0502040204020203" pitchFamily="34" charset="0"/>
                      </a:endParaRPr>
                    </a:p>
                  </a:txBody>
                  <a:tcPr/>
                </a:tc>
                <a:tc>
                  <a:txBody>
                    <a:bodyPr/>
                    <a:lstStyle/>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txBody>
                  <a:tcPr/>
                </a:tc>
                <a:tc>
                  <a:txBody>
                    <a:bodyPr/>
                    <a:lstStyle/>
                    <a:p>
                      <a:pPr marL="285750" indent="-285750">
                        <a:buFontTx/>
                        <a:buChar char="-"/>
                      </a:pPr>
                      <a:endParaRPr lang="fr-FR" dirty="0">
                        <a:latin typeface="Bahnschrift Light Condensed" panose="020B0502040204020203" pitchFamily="34" charset="0"/>
                      </a:endParaRPr>
                    </a:p>
                  </a:txBody>
                  <a:tcPr/>
                </a:tc>
              </a:tr>
            </a:tbl>
          </a:graphicData>
        </a:graphic>
      </p:graphicFrame>
      <p:sp>
        <p:nvSpPr>
          <p:cNvPr id="12" name="Zone de texte 11"/>
          <p:cNvSpPr txBox="1"/>
          <p:nvPr/>
        </p:nvSpPr>
        <p:spPr>
          <a:xfrm>
            <a:off x="6217448" y="692696"/>
            <a:ext cx="2603024" cy="11582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J’ai ressenti que Jésus me demandait d’offrir ma vie pour le service des pauvres. »</a:t>
            </a:r>
            <a:endParaRPr lang="fr-FR" sz="900" dirty="0">
              <a:effectLst/>
              <a:latin typeface="Arial Narrow" panose="020B0606020202030204" pitchFamily="34" charset="0"/>
              <a:ea typeface="Calibri"/>
              <a:cs typeface="Times New Roman"/>
            </a:endParaRPr>
          </a:p>
        </p:txBody>
      </p:sp>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a:t>
            </a:r>
            <a:r>
              <a:rPr lang="fr-FR" sz="1600" dirty="0" smtClean="0">
                <a:effectLst/>
                <a:latin typeface="Arial Narrow" panose="020B0606020202030204" pitchFamily="34" charset="0"/>
                <a:ea typeface="Calibri"/>
                <a:cs typeface="Times New Roman"/>
              </a:rPr>
              <a:t>le </a:t>
            </a:r>
            <a:r>
              <a:rPr lang="fr-FR" sz="1600" dirty="0">
                <a:effectLst/>
                <a:latin typeface="Arial Narrow" panose="020B0606020202030204" pitchFamily="34" charset="0"/>
                <a:ea typeface="Calibri"/>
                <a:cs typeface="Times New Roman"/>
              </a:rPr>
              <a:t>salut des âmes. »</a:t>
            </a:r>
            <a:endParaRPr lang="fr-FR" sz="900" dirty="0">
              <a:effectLst/>
              <a:latin typeface="Arial Narrow" panose="020B0606020202030204" pitchFamily="34" charset="0"/>
              <a:ea typeface="Calibri"/>
              <a:cs typeface="Times New Roman"/>
            </a:endParaRPr>
          </a:p>
        </p:txBody>
      </p:sp>
      <p:sp>
        <p:nvSpPr>
          <p:cNvPr id="16" name="Zone de texte 10"/>
          <p:cNvSpPr txBox="1"/>
          <p:nvPr/>
        </p:nvSpPr>
        <p:spPr>
          <a:xfrm>
            <a:off x="428672" y="1628800"/>
            <a:ext cx="2501784" cy="1097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suis associé(e) au don de la vie que Dieu fait à chaque être humain. »</a:t>
            </a:r>
            <a:endParaRPr lang="fr-FR" sz="900" dirty="0">
              <a:effectLst/>
              <a:latin typeface="Arial Narrow" panose="020B0606020202030204" pitchFamily="34" charset="0"/>
              <a:ea typeface="Calibri"/>
              <a:cs typeface="Times New Roman"/>
            </a:endParaRPr>
          </a:p>
        </p:txBody>
      </p:sp>
      <p:pic>
        <p:nvPicPr>
          <p:cNvPr id="17" name="Image 16" descr="Les reliques de Sainte Thérèse de Lisieux pour la première fois à Jérusalem  - Le site de l&amp;#39;Eglise Catholique en Belgiqu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5654" y="2060848"/>
            <a:ext cx="1153277" cy="1656184"/>
          </a:xfrm>
          <a:prstGeom prst="rect">
            <a:avLst/>
          </a:prstGeom>
          <a:noFill/>
          <a:ln>
            <a:noFill/>
          </a:ln>
        </p:spPr>
      </p:pic>
      <p:pic>
        <p:nvPicPr>
          <p:cNvPr id="18" name="Image 17" descr="Pastorale - Ensemble Scolaire Saint-François | Massac-Sé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0221" y="4178800"/>
            <a:ext cx="1924706" cy="1842488"/>
          </a:xfrm>
          <a:prstGeom prst="rect">
            <a:avLst/>
          </a:prstGeom>
          <a:noFill/>
          <a:ln>
            <a:noFill/>
          </a:ln>
        </p:spPr>
      </p:pic>
      <p:pic>
        <p:nvPicPr>
          <p:cNvPr id="19" name="Image 18" descr="Décryptage] Sainte Geneviève de Paris, un chemin de lumière — Narthex"/>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496" y="2924944"/>
            <a:ext cx="1209824" cy="1659659"/>
          </a:xfrm>
          <a:prstGeom prst="rect">
            <a:avLst/>
          </a:prstGeom>
          <a:noFill/>
          <a:ln>
            <a:noFill/>
          </a:ln>
        </p:spPr>
      </p:pic>
      <p:pic>
        <p:nvPicPr>
          <p:cNvPr id="20" name="Image 19" descr="Le saint Curé d&amp;#39;Ars et le purgatoire - La chapelle du purgatoire"/>
          <p:cNvPicPr/>
          <p:nvPr/>
        </p:nvPicPr>
        <p:blipFill rotWithShape="1">
          <a:blip r:embed="rId5" cstate="print">
            <a:extLst>
              <a:ext uri="{28A0092B-C50C-407E-A947-70E740481C1C}">
                <a14:useLocalDpi xmlns:a14="http://schemas.microsoft.com/office/drawing/2010/main" val="0"/>
              </a:ext>
            </a:extLst>
          </a:blip>
          <a:srcRect b="4073"/>
          <a:stretch/>
        </p:blipFill>
        <p:spPr bwMode="auto">
          <a:xfrm>
            <a:off x="7550997" y="2927965"/>
            <a:ext cx="1341483" cy="2301235"/>
          </a:xfrm>
          <a:prstGeom prst="rect">
            <a:avLst/>
          </a:prstGeom>
          <a:noFill/>
          <a:ln>
            <a:noFill/>
          </a:ln>
        </p:spPr>
      </p:pic>
      <p:pic>
        <p:nvPicPr>
          <p:cNvPr id="21" name="Image 20" descr="Sainte Mère Teresa de Calcutta - Cybercuré"/>
          <p:cNvPicPr/>
          <p:nvPr/>
        </p:nvPicPr>
        <p:blipFill>
          <a:blip r:embed="rId6">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pic>
        <p:nvPicPr>
          <p:cNvPr id="22" name="Image 21" descr="Les époux Martin « ont honoré le mariage et la famille chrétienne » -  FSSPX.Actualités / FSSPX.New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3" y="2645947"/>
            <a:ext cx="2415197" cy="1359117"/>
          </a:xfrm>
          <a:prstGeom prst="rect">
            <a:avLst/>
          </a:prstGeom>
          <a:noFill/>
          <a:ln>
            <a:noFill/>
          </a:ln>
        </p:spPr>
      </p:pic>
      <p:pic>
        <p:nvPicPr>
          <p:cNvPr id="24" name="Image 23" descr="24 idées de Image mariage | image mariage, mariage, coloriage mariag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35696" y="4184108"/>
            <a:ext cx="1284382" cy="2196000"/>
          </a:xfrm>
          <a:prstGeom prst="rect">
            <a:avLst/>
          </a:prstGeom>
          <a:noFill/>
          <a:ln>
            <a:noFill/>
          </a:ln>
        </p:spPr>
      </p:pic>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aire-part de naissance Lovely family - Rosemood"/>
          <p:cNvPicPr>
            <a:picLocks noChangeAspect="1"/>
          </p:cNvPicPr>
          <p:nvPr/>
        </p:nvPicPr>
        <p:blipFill rotWithShape="1">
          <a:blip r:embed="rId2">
            <a:extLst>
              <a:ext uri="{28A0092B-C50C-407E-A947-70E740481C1C}">
                <a14:useLocalDpi xmlns:a14="http://schemas.microsoft.com/office/drawing/2010/main" val="0"/>
              </a:ext>
            </a:extLst>
          </a:blip>
          <a:srcRect l="15164" t="21107" r="14754" b="29508"/>
          <a:stretch/>
        </p:blipFill>
        <p:spPr bwMode="auto">
          <a:xfrm>
            <a:off x="2771800" y="1988839"/>
            <a:ext cx="3456384" cy="25431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532452184"/>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Bahnschrift Light Condensed" panose="020B0502040204020203" pitchFamily="34" charset="0"/>
                      </a:endParaRPr>
                    </a:p>
                  </a:txBody>
                  <a:tcPr/>
                </a:tc>
                <a:tc>
                  <a:txBody>
                    <a:bodyPr/>
                    <a:lstStyle/>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txBody>
                  <a:tcPr/>
                </a:tc>
                <a:tc>
                  <a:txBody>
                    <a:bodyPr/>
                    <a:lstStyle/>
                    <a:p>
                      <a:pPr marL="285750" indent="-285750">
                        <a:buFontTx/>
                        <a:buChar char="-"/>
                      </a:pPr>
                      <a:endParaRPr lang="fr-FR" dirty="0">
                        <a:latin typeface="Bahnschrift Light Condensed" panose="020B0502040204020203" pitchFamily="34" charset="0"/>
                      </a:endParaRPr>
                    </a:p>
                  </a:txBody>
                  <a:tcPr/>
                </a:tc>
              </a:tr>
            </a:tbl>
          </a:graphicData>
        </a:graphic>
      </p:graphicFrame>
      <p:sp>
        <p:nvSpPr>
          <p:cNvPr id="12" name="Zone de texte 11"/>
          <p:cNvSpPr txBox="1"/>
          <p:nvPr/>
        </p:nvSpPr>
        <p:spPr>
          <a:xfrm>
            <a:off x="6217448" y="692696"/>
            <a:ext cx="2603024" cy="11582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J’ai ressenti que Jésus me demandait d’offrir ma vie pour le service des pauvres. »</a:t>
            </a:r>
            <a:endParaRPr lang="fr-FR" sz="900" dirty="0">
              <a:effectLst/>
              <a:latin typeface="Arial Narrow" panose="020B0606020202030204" pitchFamily="34" charset="0"/>
              <a:ea typeface="Calibri"/>
              <a:cs typeface="Times New Roman"/>
            </a:endParaRPr>
          </a:p>
        </p:txBody>
      </p:sp>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a:t>
            </a:r>
            <a:r>
              <a:rPr lang="fr-FR" sz="1600" dirty="0" smtClean="0">
                <a:effectLst/>
                <a:latin typeface="Arial Narrow" panose="020B0606020202030204" pitchFamily="34" charset="0"/>
                <a:ea typeface="Calibri"/>
                <a:cs typeface="Times New Roman"/>
              </a:rPr>
              <a:t>le </a:t>
            </a:r>
            <a:r>
              <a:rPr lang="fr-FR" sz="1600" dirty="0">
                <a:effectLst/>
                <a:latin typeface="Arial Narrow" panose="020B0606020202030204" pitchFamily="34" charset="0"/>
                <a:ea typeface="Calibri"/>
                <a:cs typeface="Times New Roman"/>
              </a:rPr>
              <a:t>salut des âmes. »</a:t>
            </a:r>
            <a:endParaRPr lang="fr-FR" sz="900" dirty="0">
              <a:effectLst/>
              <a:latin typeface="Arial Narrow" panose="020B0606020202030204" pitchFamily="34" charset="0"/>
              <a:ea typeface="Calibri"/>
              <a:cs typeface="Times New Roman"/>
            </a:endParaRPr>
          </a:p>
        </p:txBody>
      </p:sp>
      <p:sp>
        <p:nvSpPr>
          <p:cNvPr id="16" name="Zone de texte 10"/>
          <p:cNvSpPr txBox="1"/>
          <p:nvPr/>
        </p:nvSpPr>
        <p:spPr>
          <a:xfrm>
            <a:off x="428672" y="1628800"/>
            <a:ext cx="2501784" cy="1097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suis associé(e) au don de la vie que Dieu fait à chaque être humain. »</a:t>
            </a:r>
            <a:endParaRPr lang="fr-FR" sz="900" dirty="0">
              <a:effectLst/>
              <a:latin typeface="Arial Narrow" panose="020B0606020202030204" pitchFamily="34" charset="0"/>
              <a:ea typeface="Calibri"/>
              <a:cs typeface="Times New Roman"/>
            </a:endParaRPr>
          </a:p>
        </p:txBody>
      </p:sp>
      <p:pic>
        <p:nvPicPr>
          <p:cNvPr id="17" name="Image 16" descr="Les reliques de Sainte Thérèse de Lisieux pour la première fois à Jérusalem  - Le site de l&amp;#39;Eglise Catholique en Belgiqu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5654" y="2060848"/>
            <a:ext cx="1153277" cy="1656184"/>
          </a:xfrm>
          <a:prstGeom prst="rect">
            <a:avLst/>
          </a:prstGeom>
          <a:noFill/>
          <a:ln>
            <a:noFill/>
          </a:ln>
        </p:spPr>
      </p:pic>
      <p:pic>
        <p:nvPicPr>
          <p:cNvPr id="18" name="Image 17" descr="Pastorale - Ensemble Scolaire Saint-François | Massac-Sé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0221" y="4178800"/>
            <a:ext cx="1924706" cy="1842488"/>
          </a:xfrm>
          <a:prstGeom prst="rect">
            <a:avLst/>
          </a:prstGeom>
          <a:noFill/>
          <a:ln>
            <a:noFill/>
          </a:ln>
        </p:spPr>
      </p:pic>
      <p:pic>
        <p:nvPicPr>
          <p:cNvPr id="19" name="Image 18" descr="Décryptage] Sainte Geneviève de Paris, un chemin de lumière — Narthex"/>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496" y="2924944"/>
            <a:ext cx="1209824" cy="1659659"/>
          </a:xfrm>
          <a:prstGeom prst="rect">
            <a:avLst/>
          </a:prstGeom>
          <a:noFill/>
          <a:ln>
            <a:noFill/>
          </a:ln>
        </p:spPr>
      </p:pic>
      <p:pic>
        <p:nvPicPr>
          <p:cNvPr id="20" name="Image 19" descr="Le saint Curé d&amp;#39;Ars et le purgatoire - La chapelle du purgatoire"/>
          <p:cNvPicPr/>
          <p:nvPr/>
        </p:nvPicPr>
        <p:blipFill rotWithShape="1">
          <a:blip r:embed="rId5" cstate="print">
            <a:extLst>
              <a:ext uri="{28A0092B-C50C-407E-A947-70E740481C1C}">
                <a14:useLocalDpi xmlns:a14="http://schemas.microsoft.com/office/drawing/2010/main" val="0"/>
              </a:ext>
            </a:extLst>
          </a:blip>
          <a:srcRect b="4073"/>
          <a:stretch/>
        </p:blipFill>
        <p:spPr bwMode="auto">
          <a:xfrm>
            <a:off x="7550997" y="2927965"/>
            <a:ext cx="1341483" cy="2301235"/>
          </a:xfrm>
          <a:prstGeom prst="rect">
            <a:avLst/>
          </a:prstGeom>
          <a:noFill/>
          <a:ln>
            <a:noFill/>
          </a:ln>
        </p:spPr>
      </p:pic>
      <p:pic>
        <p:nvPicPr>
          <p:cNvPr id="21" name="Image 20" descr="Sainte Mère Teresa de Calcutta - Cybercuré"/>
          <p:cNvPicPr/>
          <p:nvPr/>
        </p:nvPicPr>
        <p:blipFill>
          <a:blip r:embed="rId6">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pic>
        <p:nvPicPr>
          <p:cNvPr id="22" name="Image 21" descr="Les époux Martin « ont honoré le mariage et la famille chrétienne » -  FSSPX.Actualités / FSSPX.New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3" y="2645947"/>
            <a:ext cx="2415197" cy="1359117"/>
          </a:xfrm>
          <a:prstGeom prst="rect">
            <a:avLst/>
          </a:prstGeom>
          <a:noFill/>
          <a:ln>
            <a:noFill/>
          </a:ln>
        </p:spPr>
      </p:pic>
      <p:pic>
        <p:nvPicPr>
          <p:cNvPr id="23" name="Image 22" descr="Faire-part de naissance Lovely family - Rosemood"/>
          <p:cNvPicPr>
            <a:picLocks noChangeAspect="1"/>
          </p:cNvPicPr>
          <p:nvPr/>
        </p:nvPicPr>
        <p:blipFill rotWithShape="1">
          <a:blip r:embed="rId8">
            <a:extLst>
              <a:ext uri="{28A0092B-C50C-407E-A947-70E740481C1C}">
                <a14:useLocalDpi xmlns:a14="http://schemas.microsoft.com/office/drawing/2010/main" val="0"/>
              </a:ext>
            </a:extLst>
          </a:blip>
          <a:srcRect l="15164" t="21107" r="14754" b="29508"/>
          <a:stretch/>
        </p:blipFill>
        <p:spPr bwMode="auto">
          <a:xfrm>
            <a:off x="179516" y="4653136"/>
            <a:ext cx="1614586" cy="1188000"/>
          </a:xfrm>
          <a:prstGeom prst="rect">
            <a:avLst/>
          </a:prstGeom>
          <a:noFill/>
          <a:ln>
            <a:noFill/>
          </a:ln>
          <a:extLst>
            <a:ext uri="{53640926-AAD7-44D8-BBD7-CCE9431645EC}">
              <a14:shadowObscured xmlns:a14="http://schemas.microsoft.com/office/drawing/2010/main"/>
            </a:ext>
          </a:extLst>
        </p:spPr>
      </p:pic>
      <p:pic>
        <p:nvPicPr>
          <p:cNvPr id="24" name="Image 23" descr="24 idées de Image mariage | image mariage, mariage, coloriage mariag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35696" y="4184108"/>
            <a:ext cx="1284382" cy="2196000"/>
          </a:xfrm>
          <a:prstGeom prst="rect">
            <a:avLst/>
          </a:prstGeom>
          <a:noFill/>
          <a:ln>
            <a:noFill/>
          </a:ln>
        </p:spPr>
      </p:pic>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8"/>
          <p:cNvSpPr txBox="1"/>
          <p:nvPr/>
        </p:nvSpPr>
        <p:spPr>
          <a:xfrm>
            <a:off x="414936" y="2564904"/>
            <a:ext cx="8280920" cy="10261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800" dirty="0">
                <a:effectLst/>
                <a:latin typeface="Arial Narrow" panose="020B0606020202030204" pitchFamily="34" charset="0"/>
                <a:ea typeface="Calibri"/>
                <a:cs typeface="Times New Roman"/>
              </a:rPr>
              <a:t>« En </a:t>
            </a:r>
            <a:r>
              <a:rPr lang="fr-FR" sz="2800" dirty="0" smtClean="0">
                <a:effectLst/>
                <a:latin typeface="Arial Narrow" panose="020B0606020202030204" pitchFamily="34" charset="0"/>
                <a:ea typeface="Calibri"/>
                <a:cs typeface="Times New Roman"/>
              </a:rPr>
              <a:t>aimant </a:t>
            </a:r>
            <a:r>
              <a:rPr lang="fr-FR" sz="2800" dirty="0">
                <a:effectLst/>
                <a:latin typeface="Arial Narrow" panose="020B0606020202030204" pitchFamily="34" charset="0"/>
                <a:ea typeface="Calibri"/>
                <a:cs typeface="Times New Roman"/>
              </a:rPr>
              <a:t>mes enfants, je rends concret l’amour dont Dieu le Père les aime. »</a:t>
            </a:r>
            <a:endParaRPr lang="fr-FR" sz="1200" dirty="0">
              <a:effectLst/>
              <a:latin typeface="Arial Narrow" panose="020B0606020202030204" pitchFamily="34" charset="0"/>
              <a:ea typeface="Calibri"/>
              <a:cs typeface="Times New Roman"/>
            </a:endParaRPr>
          </a:p>
        </p:txBody>
      </p:sp>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798962441"/>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Arial Narrow" panose="020B0606020202030204" pitchFamily="34" charset="0"/>
                      </a:endParaRPr>
                    </a:p>
                  </a:txBody>
                  <a:tcPr/>
                </a:tc>
                <a:tc>
                  <a:txBody>
                    <a:bodyPr/>
                    <a:lstStyle/>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txBody>
                  <a:tcPr/>
                </a:tc>
                <a:tc>
                  <a:txBody>
                    <a:bodyPr/>
                    <a:lstStyle/>
                    <a:p>
                      <a:pPr marL="285750" indent="-285750">
                        <a:buFontTx/>
                        <a:buChar char="-"/>
                      </a:pPr>
                      <a:endParaRPr lang="fr-FR" dirty="0">
                        <a:latin typeface="Arial Narrow" panose="020B0606020202030204" pitchFamily="34" charset="0"/>
                      </a:endParaRPr>
                    </a:p>
                  </a:txBody>
                  <a:tcPr/>
                </a:tc>
              </a:tr>
            </a:tbl>
          </a:graphicData>
        </a:graphic>
      </p:graphicFrame>
      <p:sp>
        <p:nvSpPr>
          <p:cNvPr id="12" name="Zone de texte 11"/>
          <p:cNvSpPr txBox="1"/>
          <p:nvPr/>
        </p:nvSpPr>
        <p:spPr>
          <a:xfrm>
            <a:off x="6217448" y="692696"/>
            <a:ext cx="2603024" cy="11582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J’ai ressenti que Jésus me demandait d’offrir ma vie pour le service des pauvres. »</a:t>
            </a:r>
            <a:endParaRPr lang="fr-FR" sz="900" dirty="0">
              <a:effectLst/>
              <a:latin typeface="Arial Narrow" panose="020B0606020202030204" pitchFamily="34" charset="0"/>
              <a:ea typeface="Calibri"/>
              <a:cs typeface="Times New Roman"/>
            </a:endParaRPr>
          </a:p>
        </p:txBody>
      </p:sp>
      <p:sp>
        <p:nvSpPr>
          <p:cNvPr id="13" name="Zone de texte 8"/>
          <p:cNvSpPr txBox="1"/>
          <p:nvPr/>
        </p:nvSpPr>
        <p:spPr>
          <a:xfrm>
            <a:off x="395536" y="692696"/>
            <a:ext cx="2534920" cy="10261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En aimants mes enfants, je rends concret l’amour dont Dieu le Père les aime. »</a:t>
            </a:r>
            <a:endParaRPr lang="fr-FR" sz="900" dirty="0">
              <a:effectLst/>
              <a:latin typeface="Arial Narrow" panose="020B0606020202030204" pitchFamily="34" charset="0"/>
              <a:ea typeface="Calibri"/>
              <a:cs typeface="Times New Roman"/>
            </a:endParaRPr>
          </a:p>
        </p:txBody>
      </p:sp>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la salut des âmes. »</a:t>
            </a:r>
            <a:endParaRPr lang="fr-FR" sz="900" dirty="0">
              <a:effectLst/>
              <a:latin typeface="Arial Narrow" panose="020B0606020202030204" pitchFamily="34" charset="0"/>
              <a:ea typeface="Calibri"/>
              <a:cs typeface="Times New Roman"/>
            </a:endParaRPr>
          </a:p>
        </p:txBody>
      </p:sp>
      <p:sp>
        <p:nvSpPr>
          <p:cNvPr id="16" name="Zone de texte 10"/>
          <p:cNvSpPr txBox="1"/>
          <p:nvPr/>
        </p:nvSpPr>
        <p:spPr>
          <a:xfrm>
            <a:off x="428672" y="1628800"/>
            <a:ext cx="2501784" cy="1097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suis associé(e) au don de la vie que Dieu fait à chaque être humain. »</a:t>
            </a:r>
            <a:endParaRPr lang="fr-FR" sz="900" dirty="0">
              <a:effectLst/>
              <a:latin typeface="Arial Narrow" panose="020B0606020202030204" pitchFamily="34" charset="0"/>
              <a:ea typeface="Calibri"/>
              <a:cs typeface="Times New Roman"/>
            </a:endParaRPr>
          </a:p>
        </p:txBody>
      </p:sp>
      <p:pic>
        <p:nvPicPr>
          <p:cNvPr id="17" name="Image 16" descr="Les reliques de Sainte Thérèse de Lisieux pour la première fois à Jérusalem  - Le site de l&amp;#39;Eglise Catholique en Belgiqu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5654" y="2060848"/>
            <a:ext cx="1153277" cy="1656184"/>
          </a:xfrm>
          <a:prstGeom prst="rect">
            <a:avLst/>
          </a:prstGeom>
          <a:noFill/>
          <a:ln>
            <a:noFill/>
          </a:ln>
        </p:spPr>
      </p:pic>
      <p:pic>
        <p:nvPicPr>
          <p:cNvPr id="18" name="Image 17" descr="Pastorale - Ensemble Scolaire Saint-François | Massac-Sé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0221" y="4178800"/>
            <a:ext cx="1924706" cy="1842488"/>
          </a:xfrm>
          <a:prstGeom prst="rect">
            <a:avLst/>
          </a:prstGeom>
          <a:noFill/>
          <a:ln>
            <a:noFill/>
          </a:ln>
        </p:spPr>
      </p:pic>
      <p:pic>
        <p:nvPicPr>
          <p:cNvPr id="19" name="Image 18" descr="Décryptage] Sainte Geneviève de Paris, un chemin de lumière — Narthex"/>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496" y="2924944"/>
            <a:ext cx="1209824" cy="1659659"/>
          </a:xfrm>
          <a:prstGeom prst="rect">
            <a:avLst/>
          </a:prstGeom>
          <a:noFill/>
          <a:ln>
            <a:noFill/>
          </a:ln>
        </p:spPr>
      </p:pic>
      <p:pic>
        <p:nvPicPr>
          <p:cNvPr id="20" name="Image 19" descr="Le saint Curé d&amp;#39;Ars et le purgatoire - La chapelle du purgatoire"/>
          <p:cNvPicPr/>
          <p:nvPr/>
        </p:nvPicPr>
        <p:blipFill rotWithShape="1">
          <a:blip r:embed="rId5" cstate="print">
            <a:extLst>
              <a:ext uri="{28A0092B-C50C-407E-A947-70E740481C1C}">
                <a14:useLocalDpi xmlns:a14="http://schemas.microsoft.com/office/drawing/2010/main" val="0"/>
              </a:ext>
            </a:extLst>
          </a:blip>
          <a:srcRect b="4073"/>
          <a:stretch/>
        </p:blipFill>
        <p:spPr bwMode="auto">
          <a:xfrm>
            <a:off x="7550997" y="2927965"/>
            <a:ext cx="1341483" cy="2301235"/>
          </a:xfrm>
          <a:prstGeom prst="rect">
            <a:avLst/>
          </a:prstGeom>
          <a:noFill/>
          <a:ln>
            <a:noFill/>
          </a:ln>
        </p:spPr>
      </p:pic>
      <p:pic>
        <p:nvPicPr>
          <p:cNvPr id="21" name="Image 20" descr="Sainte Mère Teresa de Calcutta - Cybercuré"/>
          <p:cNvPicPr/>
          <p:nvPr/>
        </p:nvPicPr>
        <p:blipFill>
          <a:blip r:embed="rId6">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pic>
        <p:nvPicPr>
          <p:cNvPr id="22" name="Image 21" descr="Les époux Martin « ont honoré le mariage et la famille chrétienne » -  FSSPX.Actualités / FSSPX.New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3" y="2645947"/>
            <a:ext cx="2415197" cy="1359117"/>
          </a:xfrm>
          <a:prstGeom prst="rect">
            <a:avLst/>
          </a:prstGeom>
          <a:noFill/>
          <a:ln>
            <a:noFill/>
          </a:ln>
        </p:spPr>
      </p:pic>
      <p:pic>
        <p:nvPicPr>
          <p:cNvPr id="23" name="Image 22" descr="Faire-part de naissance Lovely family - Rosemood"/>
          <p:cNvPicPr>
            <a:picLocks noChangeAspect="1"/>
          </p:cNvPicPr>
          <p:nvPr/>
        </p:nvPicPr>
        <p:blipFill rotWithShape="1">
          <a:blip r:embed="rId8">
            <a:extLst>
              <a:ext uri="{28A0092B-C50C-407E-A947-70E740481C1C}">
                <a14:useLocalDpi xmlns:a14="http://schemas.microsoft.com/office/drawing/2010/main" val="0"/>
              </a:ext>
            </a:extLst>
          </a:blip>
          <a:srcRect l="15164" t="21107" r="14754" b="29508"/>
          <a:stretch/>
        </p:blipFill>
        <p:spPr bwMode="auto">
          <a:xfrm>
            <a:off x="179516" y="4653136"/>
            <a:ext cx="1614586" cy="1188000"/>
          </a:xfrm>
          <a:prstGeom prst="rect">
            <a:avLst/>
          </a:prstGeom>
          <a:noFill/>
          <a:ln>
            <a:noFill/>
          </a:ln>
          <a:extLst>
            <a:ext uri="{53640926-AAD7-44D8-BBD7-CCE9431645EC}">
              <a14:shadowObscured xmlns:a14="http://schemas.microsoft.com/office/drawing/2010/main"/>
            </a:ext>
          </a:extLst>
        </p:spPr>
      </p:pic>
      <p:pic>
        <p:nvPicPr>
          <p:cNvPr id="24" name="Image 23" descr="24 idées de Image mariage | image mariage, mariage, coloriage mariag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35696" y="4184108"/>
            <a:ext cx="1284382" cy="2196000"/>
          </a:xfrm>
          <a:prstGeom prst="rect">
            <a:avLst/>
          </a:prstGeom>
          <a:noFill/>
          <a:ln>
            <a:noFill/>
          </a:ln>
        </p:spPr>
      </p:pic>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7384"/>
            <a:ext cx="8640960" cy="5112425"/>
          </a:xfrm>
          <a:prstGeom prst="rect">
            <a:avLst/>
          </a:prstGeom>
        </p:spPr>
        <p:txBody>
          <a:bodyPr wrap="square">
            <a:spAutoFit/>
          </a:bodyPr>
          <a:lstStyle/>
          <a:p>
            <a:pPr algn="just">
              <a:lnSpc>
                <a:spcPct val="150000"/>
              </a:lnSpc>
            </a:pPr>
            <a:r>
              <a:rPr lang="fr-FR" sz="2000" dirty="0">
                <a:latin typeface="Arial Narrow" panose="020B0606020202030204" pitchFamily="34" charset="0"/>
              </a:rPr>
              <a:t>	Quand Nathanaël pense à Dieu, ses sentiments sont contrastés. Cela lui évoque la douceur, mais aussi la rigueur et cela lui fait un peu peur. Un soir, Nathanaël, en rentrant chez lui, est passé à côté du figuier de son oncle. Il pensait à autre chose et l’odeur des figues lui est arrivée, sucrée, familière. Ce parfum, c’était comme une caresse du bon Dieu. Et avec le parfum est arrivé une foule de sentiment inattendus, brouillons, contradictoires : à cette caresse, il s’est senti aimé, aimé totalement, aimé comme jamais, aimé pour toujours, et il en a eu les larmes aux yeux. Il se sentait heureux et en même temps, il découvrait qu’il avait envie d’un bonheur plus grand, un bonheur dont il ne soupçonnait pas jusque-là l’existence, dont il vient de sentir le parfum avec l’odeur du figuier, et il sait que toute sa vie désormais, il courra derrière ce parfum. Il vient de s’apercevoir que son cœur est fait pour l’infini, et que seul un bonheur infini pourra le rassasier. </a:t>
            </a:r>
          </a:p>
        </p:txBody>
      </p:sp>
      <p:pic>
        <p:nvPicPr>
          <p:cNvPr id="10" name="Image 9" descr="https://s.topchretien.com/media/filer_public_thumbnails/filer_public/8f/e5/8fe53dae-0c1c-4cff-9b09-84f18a64c480/shutterstock_176843327-e1549279564963.jpg__770x433_q85_crop_subsampling-2_upsca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5157352"/>
            <a:ext cx="2562936" cy="1440000"/>
          </a:xfrm>
          <a:prstGeom prst="rect">
            <a:avLst/>
          </a:prstGeom>
          <a:ln>
            <a:noFill/>
          </a:ln>
          <a:effectLst>
            <a:softEdge rad="112500"/>
          </a:effectLst>
        </p:spPr>
      </p:pic>
      <p:pic>
        <p:nvPicPr>
          <p:cNvPr id="11" name="Image 10" descr="Jésus commence à faire des disciples — BIBLIOTHÈQUE EN LIGNE Watchtow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5157352"/>
            <a:ext cx="2880000" cy="1440000"/>
          </a:xfrm>
          <a:prstGeom prst="rect">
            <a:avLst/>
          </a:prstGeom>
          <a:ln>
            <a:noFill/>
          </a:ln>
          <a:effectLst>
            <a:softEdge rad="112500"/>
          </a:effectLst>
        </p:spPr>
      </p:pic>
    </p:spTree>
    <p:extLst>
      <p:ext uri="{BB962C8B-B14F-4D97-AF65-F5344CB8AC3E}">
        <p14:creationId xmlns:p14="http://schemas.microsoft.com/office/powerpoint/2010/main" val="821039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13"/>
          <p:cNvSpPr txBox="1"/>
          <p:nvPr/>
        </p:nvSpPr>
        <p:spPr>
          <a:xfrm>
            <a:off x="467544" y="2708920"/>
            <a:ext cx="8280920" cy="13954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800" dirty="0">
                <a:effectLst/>
                <a:latin typeface="Arial Narrow" panose="020B0606020202030204" pitchFamily="34" charset="0"/>
                <a:ea typeface="Calibri"/>
                <a:cs typeface="Times New Roman"/>
              </a:rPr>
              <a:t>« Je suis appelé au service du peuple de Dieu pour lui transmettre sa miséricorde et son amour. »</a:t>
            </a:r>
            <a:endParaRPr lang="fr-FR" sz="1200" dirty="0">
              <a:effectLst/>
              <a:latin typeface="Arial Narrow" panose="020B0606020202030204" pitchFamily="34" charset="0"/>
              <a:ea typeface="Calibri"/>
              <a:cs typeface="Times New Roman"/>
            </a:endParaRPr>
          </a:p>
        </p:txBody>
      </p:sp>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951753732"/>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20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Arial Narrow" panose="020B0606020202030204" pitchFamily="34" charset="0"/>
                      </a:endParaRPr>
                    </a:p>
                  </a:txBody>
                  <a:tcPr/>
                </a:tc>
                <a:tc>
                  <a:txBody>
                    <a:bodyPr/>
                    <a:lstStyle/>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p>
                      <a:pPr marL="285750" indent="-285750">
                        <a:buFontTx/>
                        <a:buChar char="-"/>
                      </a:pPr>
                      <a:endParaRPr lang="fr-FR" dirty="0" smtClean="0">
                        <a:latin typeface="Arial Narrow" panose="020B0606020202030204" pitchFamily="34" charset="0"/>
                      </a:endParaRPr>
                    </a:p>
                  </a:txBody>
                  <a:tcPr/>
                </a:tc>
                <a:tc>
                  <a:txBody>
                    <a:bodyPr/>
                    <a:lstStyle/>
                    <a:p>
                      <a:pPr marL="285750" indent="-285750">
                        <a:buFontTx/>
                        <a:buChar char="-"/>
                      </a:pPr>
                      <a:endParaRPr lang="fr-FR" dirty="0">
                        <a:latin typeface="Arial Narrow" panose="020B0606020202030204" pitchFamily="34" charset="0"/>
                      </a:endParaRPr>
                    </a:p>
                  </a:txBody>
                  <a:tcPr/>
                </a:tc>
              </a:tr>
            </a:tbl>
          </a:graphicData>
        </a:graphic>
      </p:graphicFrame>
      <p:sp>
        <p:nvSpPr>
          <p:cNvPr id="12" name="Zone de texte 11"/>
          <p:cNvSpPr txBox="1"/>
          <p:nvPr/>
        </p:nvSpPr>
        <p:spPr>
          <a:xfrm>
            <a:off x="6217448" y="692696"/>
            <a:ext cx="2603024" cy="11582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J’ai ressenti que Jésus me demandait d’offrir ma vie pour le service des pauvres. »</a:t>
            </a:r>
            <a:endParaRPr lang="fr-FR" sz="900" dirty="0">
              <a:effectLst/>
              <a:latin typeface="Arial Narrow" panose="020B0606020202030204" pitchFamily="34" charset="0"/>
              <a:ea typeface="Calibri"/>
              <a:cs typeface="Times New Roman"/>
            </a:endParaRPr>
          </a:p>
        </p:txBody>
      </p:sp>
      <p:sp>
        <p:nvSpPr>
          <p:cNvPr id="13" name="Zone de texte 8"/>
          <p:cNvSpPr txBox="1"/>
          <p:nvPr/>
        </p:nvSpPr>
        <p:spPr>
          <a:xfrm>
            <a:off x="395536" y="692696"/>
            <a:ext cx="2534920" cy="10261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En aimants mes enfants, je rends concret l’amour dont Dieu le Père les aime. »</a:t>
            </a:r>
            <a:endParaRPr lang="fr-FR" sz="900" dirty="0">
              <a:effectLst/>
              <a:latin typeface="Arial Narrow" panose="020B0606020202030204" pitchFamily="34" charset="0"/>
              <a:ea typeface="Calibri"/>
              <a:cs typeface="Times New Roman"/>
            </a:endParaRPr>
          </a:p>
        </p:txBody>
      </p:sp>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la salut des âmes. »</a:t>
            </a:r>
            <a:endParaRPr lang="fr-FR" sz="900" dirty="0">
              <a:effectLst/>
              <a:latin typeface="Arial Narrow" panose="020B0606020202030204" pitchFamily="34" charset="0"/>
              <a:ea typeface="Calibri"/>
              <a:cs typeface="Times New Roman"/>
            </a:endParaRPr>
          </a:p>
        </p:txBody>
      </p:sp>
      <p:sp>
        <p:nvSpPr>
          <p:cNvPr id="15" name="Zone de texte 13"/>
          <p:cNvSpPr txBox="1"/>
          <p:nvPr/>
        </p:nvSpPr>
        <p:spPr>
          <a:xfrm>
            <a:off x="6250568" y="1628800"/>
            <a:ext cx="2569904" cy="13954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suis appelé au service du peuple de Dieu pour lui transmettre sa miséricorde et son amour. »</a:t>
            </a:r>
            <a:endParaRPr lang="fr-FR" sz="900" dirty="0">
              <a:effectLst/>
              <a:latin typeface="Arial Narrow" panose="020B0606020202030204" pitchFamily="34" charset="0"/>
              <a:ea typeface="Calibri"/>
              <a:cs typeface="Times New Roman"/>
            </a:endParaRPr>
          </a:p>
        </p:txBody>
      </p:sp>
      <p:sp>
        <p:nvSpPr>
          <p:cNvPr id="16" name="Zone de texte 10"/>
          <p:cNvSpPr txBox="1"/>
          <p:nvPr/>
        </p:nvSpPr>
        <p:spPr>
          <a:xfrm>
            <a:off x="428672" y="1628800"/>
            <a:ext cx="2501784" cy="1097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suis associé(e) au don de la vie que Dieu fait à chaque être humain. »</a:t>
            </a:r>
            <a:endParaRPr lang="fr-FR" sz="900" dirty="0">
              <a:effectLst/>
              <a:latin typeface="Arial Narrow" panose="020B0606020202030204" pitchFamily="34" charset="0"/>
              <a:ea typeface="Calibri"/>
              <a:cs typeface="Times New Roman"/>
            </a:endParaRPr>
          </a:p>
        </p:txBody>
      </p:sp>
      <p:pic>
        <p:nvPicPr>
          <p:cNvPr id="17" name="Image 16" descr="Les reliques de Sainte Thérèse de Lisieux pour la première fois à Jérusalem  - Le site de l&amp;#39;Eglise Catholique en Belgiqu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5654" y="2060848"/>
            <a:ext cx="1153277" cy="1656184"/>
          </a:xfrm>
          <a:prstGeom prst="rect">
            <a:avLst/>
          </a:prstGeom>
          <a:noFill/>
          <a:ln>
            <a:noFill/>
          </a:ln>
        </p:spPr>
      </p:pic>
      <p:pic>
        <p:nvPicPr>
          <p:cNvPr id="18" name="Image 17" descr="Pastorale - Ensemble Scolaire Saint-François | Massac-Sér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0221" y="4178800"/>
            <a:ext cx="1924706" cy="1842488"/>
          </a:xfrm>
          <a:prstGeom prst="rect">
            <a:avLst/>
          </a:prstGeom>
          <a:noFill/>
          <a:ln>
            <a:noFill/>
          </a:ln>
        </p:spPr>
      </p:pic>
      <p:pic>
        <p:nvPicPr>
          <p:cNvPr id="19" name="Image 18" descr="Décryptage] Sainte Geneviève de Paris, un chemin de lumière — Narthex"/>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496" y="2924944"/>
            <a:ext cx="1209824" cy="1659659"/>
          </a:xfrm>
          <a:prstGeom prst="rect">
            <a:avLst/>
          </a:prstGeom>
          <a:noFill/>
          <a:ln>
            <a:noFill/>
          </a:ln>
        </p:spPr>
      </p:pic>
      <p:pic>
        <p:nvPicPr>
          <p:cNvPr id="20" name="Image 19" descr="Le saint Curé d&amp;#39;Ars et le purgatoire - La chapelle du purgatoire"/>
          <p:cNvPicPr/>
          <p:nvPr/>
        </p:nvPicPr>
        <p:blipFill rotWithShape="1">
          <a:blip r:embed="rId5" cstate="print">
            <a:extLst>
              <a:ext uri="{28A0092B-C50C-407E-A947-70E740481C1C}">
                <a14:useLocalDpi xmlns:a14="http://schemas.microsoft.com/office/drawing/2010/main" val="0"/>
              </a:ext>
            </a:extLst>
          </a:blip>
          <a:srcRect b="4073"/>
          <a:stretch/>
        </p:blipFill>
        <p:spPr bwMode="auto">
          <a:xfrm>
            <a:off x="7550997" y="2927965"/>
            <a:ext cx="1341483" cy="2301235"/>
          </a:xfrm>
          <a:prstGeom prst="rect">
            <a:avLst/>
          </a:prstGeom>
          <a:noFill/>
          <a:ln>
            <a:noFill/>
          </a:ln>
        </p:spPr>
      </p:pic>
      <p:pic>
        <p:nvPicPr>
          <p:cNvPr id="21" name="Image 20" descr="Sainte Mère Teresa de Calcutta - Cybercuré"/>
          <p:cNvPicPr/>
          <p:nvPr/>
        </p:nvPicPr>
        <p:blipFill>
          <a:blip r:embed="rId6">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pic>
        <p:nvPicPr>
          <p:cNvPr id="22" name="Image 21" descr="Les époux Martin « ont honoré le mariage et la famille chrétienne » -  FSSPX.Actualités / FSSPX.New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3" y="2645947"/>
            <a:ext cx="2415197" cy="1359117"/>
          </a:xfrm>
          <a:prstGeom prst="rect">
            <a:avLst/>
          </a:prstGeom>
          <a:noFill/>
          <a:ln>
            <a:noFill/>
          </a:ln>
        </p:spPr>
      </p:pic>
      <p:pic>
        <p:nvPicPr>
          <p:cNvPr id="23" name="Image 22" descr="Faire-part de naissance Lovely family - Rosemood"/>
          <p:cNvPicPr>
            <a:picLocks noChangeAspect="1"/>
          </p:cNvPicPr>
          <p:nvPr/>
        </p:nvPicPr>
        <p:blipFill rotWithShape="1">
          <a:blip r:embed="rId8">
            <a:extLst>
              <a:ext uri="{28A0092B-C50C-407E-A947-70E740481C1C}">
                <a14:useLocalDpi xmlns:a14="http://schemas.microsoft.com/office/drawing/2010/main" val="0"/>
              </a:ext>
            </a:extLst>
          </a:blip>
          <a:srcRect l="15164" t="21107" r="14754" b="29508"/>
          <a:stretch/>
        </p:blipFill>
        <p:spPr bwMode="auto">
          <a:xfrm>
            <a:off x="179516" y="4653136"/>
            <a:ext cx="1614586" cy="1188000"/>
          </a:xfrm>
          <a:prstGeom prst="rect">
            <a:avLst/>
          </a:prstGeom>
          <a:noFill/>
          <a:ln>
            <a:noFill/>
          </a:ln>
          <a:extLst>
            <a:ext uri="{53640926-AAD7-44D8-BBD7-CCE9431645EC}">
              <a14:shadowObscured xmlns:a14="http://schemas.microsoft.com/office/drawing/2010/main"/>
            </a:ext>
          </a:extLst>
        </p:spPr>
      </p:pic>
      <p:pic>
        <p:nvPicPr>
          <p:cNvPr id="24" name="Image 23" descr="24 idées de Image mariage | image mariage, mariage, coloriage mariag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35696" y="4184108"/>
            <a:ext cx="1284382" cy="2196000"/>
          </a:xfrm>
          <a:prstGeom prst="rect">
            <a:avLst/>
          </a:prstGeom>
          <a:noFill/>
          <a:ln>
            <a:noFill/>
          </a:ln>
        </p:spPr>
      </p:pic>
    </p:spTree>
    <p:extLst>
      <p:ext uri="{BB962C8B-B14F-4D97-AF65-F5344CB8AC3E}">
        <p14:creationId xmlns:p14="http://schemas.microsoft.com/office/powerpoint/2010/main" val="1235161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52928" cy="495264"/>
          </a:xfrm>
          <a:prstGeom prst="rect">
            <a:avLst/>
          </a:prstGeom>
        </p:spPr>
        <p:txBody>
          <a:bodyPr wrap="square">
            <a:spAutoFit/>
          </a:bodyPr>
          <a:lstStyle/>
          <a:p>
            <a:pPr algn="ctr">
              <a:lnSpc>
                <a:spcPct val="150000"/>
              </a:lnSpc>
              <a:spcBef>
                <a:spcPts val="1200"/>
              </a:spcBef>
              <a:spcAft>
                <a:spcPts val="1200"/>
              </a:spcAft>
            </a:pPr>
            <a:r>
              <a:rPr lang="fr-FR" sz="2000" b="1" u="sng" dirty="0" smtClean="0">
                <a:latin typeface="Arial Narrow" panose="020B0606020202030204" pitchFamily="34" charset="0"/>
              </a:rPr>
              <a:t>Un petit mot sur les saints présentés dans le tableau</a:t>
            </a:r>
            <a:endParaRPr lang="fr-FR" sz="2000" b="1" u="sng" dirty="0">
              <a:latin typeface="Arial Narrow" panose="020B0606020202030204" pitchFamily="34" charset="0"/>
            </a:endParaRPr>
          </a:p>
        </p:txBody>
      </p:sp>
      <p:pic>
        <p:nvPicPr>
          <p:cNvPr id="5" name="Image 4" descr="Les époux Martin « ont honoré le mariage et la famille chrétienne » -  FSSPX.Actualités / FSSPX.New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463025"/>
            <a:ext cx="2415197" cy="1359117"/>
          </a:xfrm>
          <a:prstGeom prst="rect">
            <a:avLst/>
          </a:prstGeom>
          <a:noFill/>
          <a:ln>
            <a:noFill/>
          </a:ln>
        </p:spPr>
      </p:pic>
      <p:sp>
        <p:nvSpPr>
          <p:cNvPr id="6" name="Rectangle 5"/>
          <p:cNvSpPr/>
          <p:nvPr/>
        </p:nvSpPr>
        <p:spPr>
          <a:xfrm>
            <a:off x="395536" y="980728"/>
            <a:ext cx="6048672" cy="5632311"/>
          </a:xfrm>
          <a:prstGeom prst="rect">
            <a:avLst/>
          </a:prstGeom>
        </p:spPr>
        <p:txBody>
          <a:bodyPr wrap="square">
            <a:spAutoFit/>
          </a:bodyPr>
          <a:lstStyle/>
          <a:p>
            <a:pPr marL="342900" indent="-342900" algn="just">
              <a:spcAft>
                <a:spcPts val="600"/>
              </a:spcAft>
              <a:buFont typeface="Arial" panose="020B0604020202020204" pitchFamily="34" charset="0"/>
              <a:buChar char="•"/>
            </a:pPr>
            <a:r>
              <a:rPr lang="fr-FR" sz="2000" b="1" dirty="0" smtClean="0">
                <a:latin typeface="Arial Narrow" panose="020B0606020202030204" pitchFamily="34" charset="0"/>
              </a:rPr>
              <a:t>Les époux MARTIN</a:t>
            </a:r>
          </a:p>
          <a:p>
            <a:pPr algn="just">
              <a:spcAft>
                <a:spcPts val="600"/>
              </a:spcAft>
            </a:pPr>
            <a:r>
              <a:rPr lang="fr-FR" sz="2000" dirty="0" smtClean="0">
                <a:latin typeface="Arial Narrow" panose="020B0606020202030204" pitchFamily="34" charset="0"/>
              </a:rPr>
              <a:t>Louis et Zélie MARTIN sont les parents de sainte Thérèse de Lisieux. Ils ont vécu au XIX</a:t>
            </a:r>
            <a:r>
              <a:rPr lang="fr-FR" sz="2000" baseline="30000" dirty="0" smtClean="0">
                <a:latin typeface="Arial Narrow" panose="020B0606020202030204" pitchFamily="34" charset="0"/>
              </a:rPr>
              <a:t>e</a:t>
            </a:r>
            <a:r>
              <a:rPr lang="fr-FR" sz="2000" dirty="0" smtClean="0">
                <a:latin typeface="Arial Narrow" panose="020B0606020202030204" pitchFamily="34" charset="0"/>
              </a:rPr>
              <a:t> sièc</a:t>
            </a:r>
            <a:r>
              <a:rPr lang="fr-FR" sz="2000" dirty="0">
                <a:latin typeface="Arial Narrow" panose="020B0606020202030204" pitchFamily="34" charset="0"/>
              </a:rPr>
              <a:t>le. Ils sont un admirable exemple d’amour conjugal, de famille chrétienne </a:t>
            </a:r>
            <a:r>
              <a:rPr lang="fr-FR" sz="2000" dirty="0" smtClean="0">
                <a:latin typeface="Arial Narrow" panose="020B0606020202030204" pitchFamily="34" charset="0"/>
              </a:rPr>
              <a:t>travailleuse, </a:t>
            </a:r>
            <a:r>
              <a:rPr lang="fr-FR" sz="2000" dirty="0">
                <a:latin typeface="Arial Narrow" panose="020B0606020202030204" pitchFamily="34" charset="0"/>
              </a:rPr>
              <a:t>attentive au prochain, généreuse envers les pauvres et animée d’un esprit missionnaire exemplaire, prête à collaborer aux activités paroissiales</a:t>
            </a:r>
            <a:r>
              <a:rPr lang="fr-FR" sz="2000" dirty="0" smtClean="0">
                <a:latin typeface="Arial Narrow" panose="020B0606020202030204" pitchFamily="34" charset="0"/>
              </a:rPr>
              <a:t>.</a:t>
            </a:r>
          </a:p>
          <a:p>
            <a:pPr algn="just">
              <a:spcAft>
                <a:spcPts val="600"/>
              </a:spcAft>
            </a:pPr>
            <a:endParaRPr lang="fr-FR" sz="2000" dirty="0">
              <a:latin typeface="Arial Narrow" panose="020B0606020202030204" pitchFamily="34" charset="0"/>
            </a:endParaRPr>
          </a:p>
          <a:p>
            <a:pPr marL="342900" indent="-342900" algn="just">
              <a:spcAft>
                <a:spcPts val="600"/>
              </a:spcAft>
              <a:buFont typeface="Arial" panose="020B0604020202020204" pitchFamily="34" charset="0"/>
              <a:buChar char="•"/>
            </a:pPr>
            <a:r>
              <a:rPr lang="fr-FR" sz="2000" b="1" dirty="0" smtClean="0">
                <a:latin typeface="Arial Narrow" panose="020B0606020202030204" pitchFamily="34" charset="0"/>
              </a:rPr>
              <a:t>Sainte Thérèse de Lisieux</a:t>
            </a:r>
          </a:p>
          <a:p>
            <a:pPr algn="just">
              <a:spcAft>
                <a:spcPts val="600"/>
              </a:spcAft>
            </a:pPr>
            <a:r>
              <a:rPr lang="fr-FR" sz="2000" dirty="0" smtClean="0">
                <a:latin typeface="Arial Narrow" panose="020B0606020202030204" pitchFamily="34" charset="0"/>
              </a:rPr>
              <a:t>Benjamine des époux MARTIN, Thérèse est une carmélite décédée à l’âge de 24 ans. C’est une religieuse cloîtrée, coupée du monde pour se consacrer à la prière, notamment pour les prêtres et pour le salut des âmes. Elle est considérée comme </a:t>
            </a:r>
            <a:r>
              <a:rPr lang="fr-FR" sz="2000" i="1" dirty="0" smtClean="0">
                <a:latin typeface="Arial Narrow" panose="020B0606020202030204" pitchFamily="34" charset="0"/>
              </a:rPr>
              <a:t>docteur de l’Eglise</a:t>
            </a:r>
            <a:r>
              <a:rPr lang="fr-FR" sz="2000" dirty="0" smtClean="0">
                <a:latin typeface="Arial Narrow" panose="020B0606020202030204" pitchFamily="34" charset="0"/>
              </a:rPr>
              <a:t>, car elle a compris qu’il suffisait de faire de petits gestes plein d’amour (et qui sont souvent les plus durs à faire) plutôt que de rechercher les grands exploits pour plaire à Dieu : c’est la </a:t>
            </a:r>
            <a:r>
              <a:rPr lang="fr-FR" sz="2000" b="1" dirty="0" smtClean="0">
                <a:latin typeface="Arial Narrow" panose="020B0606020202030204" pitchFamily="34" charset="0"/>
              </a:rPr>
              <a:t>« petite voie »</a:t>
            </a:r>
            <a:r>
              <a:rPr lang="fr-FR" sz="2000" dirty="0" smtClean="0">
                <a:latin typeface="Arial Narrow" panose="020B0606020202030204" pitchFamily="34" charset="0"/>
              </a:rPr>
              <a:t>.</a:t>
            </a:r>
            <a:endParaRPr lang="fr-FR" sz="2000" dirty="0">
              <a:latin typeface="Arial Narrow" panose="020B0606020202030204" pitchFamily="34" charset="0"/>
            </a:endParaRPr>
          </a:p>
        </p:txBody>
      </p:sp>
      <p:pic>
        <p:nvPicPr>
          <p:cNvPr id="7" name="Image 6" descr="Les reliques de Sainte Thérèse de Lisieux pour la première fois à Jérusalem  - Le site de l&amp;#39;Eglise Catholique en Belgiqu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734" y="4034336"/>
            <a:ext cx="1584176" cy="2274984"/>
          </a:xfrm>
          <a:prstGeom prst="rect">
            <a:avLst/>
          </a:prstGeom>
          <a:noFill/>
          <a:ln>
            <a:noFill/>
          </a:ln>
        </p:spPr>
      </p:pic>
    </p:spTree>
    <p:extLst>
      <p:ext uri="{BB962C8B-B14F-4D97-AF65-F5344CB8AC3E}">
        <p14:creationId xmlns:p14="http://schemas.microsoft.com/office/powerpoint/2010/main" val="1997934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52928" cy="495264"/>
          </a:xfrm>
          <a:prstGeom prst="rect">
            <a:avLst/>
          </a:prstGeom>
        </p:spPr>
        <p:txBody>
          <a:bodyPr wrap="square">
            <a:spAutoFit/>
          </a:bodyPr>
          <a:lstStyle/>
          <a:p>
            <a:pPr algn="ctr">
              <a:lnSpc>
                <a:spcPct val="150000"/>
              </a:lnSpc>
              <a:spcBef>
                <a:spcPts val="1200"/>
              </a:spcBef>
              <a:spcAft>
                <a:spcPts val="1200"/>
              </a:spcAft>
            </a:pPr>
            <a:r>
              <a:rPr lang="fr-FR" sz="2000" b="1" u="sng" dirty="0" smtClean="0">
                <a:latin typeface="Arial Narrow" panose="020B0606020202030204" pitchFamily="34" charset="0"/>
              </a:rPr>
              <a:t>Un petit mot sur les saints présentés dans le tableau</a:t>
            </a:r>
            <a:endParaRPr lang="fr-FR" sz="2000" b="1" u="sng" dirty="0">
              <a:latin typeface="Arial Narrow" panose="020B0606020202030204" pitchFamily="34" charset="0"/>
            </a:endParaRPr>
          </a:p>
        </p:txBody>
      </p:sp>
      <p:sp>
        <p:nvSpPr>
          <p:cNvPr id="6" name="Rectangle 5"/>
          <p:cNvSpPr/>
          <p:nvPr/>
        </p:nvSpPr>
        <p:spPr>
          <a:xfrm>
            <a:off x="395536" y="980728"/>
            <a:ext cx="6048672" cy="5324535"/>
          </a:xfrm>
          <a:prstGeom prst="rect">
            <a:avLst/>
          </a:prstGeom>
        </p:spPr>
        <p:txBody>
          <a:bodyPr wrap="square">
            <a:spAutoFit/>
          </a:bodyPr>
          <a:lstStyle/>
          <a:p>
            <a:pPr marL="342900" indent="-342900" algn="just">
              <a:spcAft>
                <a:spcPts val="600"/>
              </a:spcAft>
              <a:buFont typeface="Arial" panose="020B0604020202020204" pitchFamily="34" charset="0"/>
              <a:buChar char="•"/>
            </a:pPr>
            <a:r>
              <a:rPr lang="fr-FR" sz="2000" b="1" dirty="0" smtClean="0">
                <a:latin typeface="Arial Narrow" panose="020B0606020202030204" pitchFamily="34" charset="0"/>
              </a:rPr>
              <a:t>Saint François d’Assise</a:t>
            </a:r>
          </a:p>
          <a:p>
            <a:pPr algn="just">
              <a:spcAft>
                <a:spcPts val="600"/>
              </a:spcAft>
            </a:pPr>
            <a:r>
              <a:rPr lang="fr-FR" sz="2000" dirty="0" smtClean="0">
                <a:latin typeface="Arial Narrow" panose="020B0606020202030204" pitchFamily="34" charset="0"/>
              </a:rPr>
              <a:t>Jeune bourgeois très riche du XII</a:t>
            </a:r>
            <a:r>
              <a:rPr lang="fr-FR" sz="2000" baseline="30000" dirty="0" smtClean="0">
                <a:latin typeface="Arial Narrow" panose="020B0606020202030204" pitchFamily="34" charset="0"/>
              </a:rPr>
              <a:t>e</a:t>
            </a:r>
            <a:r>
              <a:rPr lang="fr-FR" sz="2000" dirty="0" smtClean="0">
                <a:latin typeface="Arial Narrow" panose="020B0606020202030204" pitchFamily="34" charset="0"/>
              </a:rPr>
              <a:t> siècle, saint François a tout quitté à 23 ans après une maladie au cours de laquelle il a pris conscience de la limite des richesses et des honneurs. Il a recherché Dieu dans la pauvreté et dans la vie fraternelle. Il aimait beaucoup la nature et les animaux, car ce sont également des créations de Dieu, il était tellement en communion avec la nature, qu’on raconte qu’il arrivait à communiquer avec les oiseaux et les loups. </a:t>
            </a:r>
          </a:p>
          <a:p>
            <a:pPr algn="just">
              <a:spcAft>
                <a:spcPts val="600"/>
              </a:spcAft>
            </a:pPr>
            <a:endParaRPr lang="fr-FR" sz="2000" dirty="0">
              <a:latin typeface="Arial Narrow" panose="020B0606020202030204" pitchFamily="34" charset="0"/>
            </a:endParaRPr>
          </a:p>
          <a:p>
            <a:pPr marL="342900" indent="-342900" algn="just">
              <a:spcAft>
                <a:spcPts val="600"/>
              </a:spcAft>
              <a:buFont typeface="Arial" panose="020B0604020202020204" pitchFamily="34" charset="0"/>
              <a:buChar char="•"/>
            </a:pPr>
            <a:r>
              <a:rPr lang="fr-FR" sz="2000" b="1" dirty="0" smtClean="0">
                <a:latin typeface="Arial Narrow" panose="020B0606020202030204" pitchFamily="34" charset="0"/>
              </a:rPr>
              <a:t>Sainte Geneviève</a:t>
            </a:r>
          </a:p>
          <a:p>
            <a:pPr algn="just">
              <a:spcAft>
                <a:spcPts val="600"/>
              </a:spcAft>
            </a:pPr>
            <a:r>
              <a:rPr lang="fr-FR" sz="2000" dirty="0" smtClean="0">
                <a:latin typeface="Arial Narrow" panose="020B0606020202030204" pitchFamily="34" charset="0"/>
              </a:rPr>
              <a:t>Jeune parisienne du début du V</a:t>
            </a:r>
            <a:r>
              <a:rPr lang="fr-FR" sz="2000" baseline="30000" dirty="0" smtClean="0">
                <a:latin typeface="Arial Narrow" panose="020B0606020202030204" pitchFamily="34" charset="0"/>
              </a:rPr>
              <a:t>e</a:t>
            </a:r>
            <a:r>
              <a:rPr lang="fr-FR" sz="2000" dirty="0" smtClean="0">
                <a:latin typeface="Arial Narrow" panose="020B0606020202030204" pitchFamily="34" charset="0"/>
              </a:rPr>
              <a:t> siècle, sainte Geneviève a fait vœu de virginité par amour pour Jésus. Elle était une vierge consacrée et participait à la vie politique de la ville. Par ses prières, elle a notamment sauvé Paris (Lutèce) de l’invasion des Huns. </a:t>
            </a:r>
            <a:endParaRPr lang="fr-FR" sz="2000" dirty="0">
              <a:latin typeface="Arial Narrow" panose="020B0606020202030204" pitchFamily="34" charset="0"/>
            </a:endParaRPr>
          </a:p>
        </p:txBody>
      </p:sp>
      <p:pic>
        <p:nvPicPr>
          <p:cNvPr id="8" name="Image 7" descr="Pastorale - Ensemble Scolaire Saint-François | Massac-Sér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5938" y="1525089"/>
            <a:ext cx="2214534" cy="2119935"/>
          </a:xfrm>
          <a:prstGeom prst="rect">
            <a:avLst/>
          </a:prstGeom>
          <a:noFill/>
          <a:ln>
            <a:noFill/>
          </a:ln>
        </p:spPr>
      </p:pic>
      <p:pic>
        <p:nvPicPr>
          <p:cNvPr id="9" name="Image 8" descr="Décryptage] Sainte Geneviève de Paris, un chemin de lumière — Narthex"/>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270" y="4228509"/>
            <a:ext cx="1513869" cy="2076754"/>
          </a:xfrm>
          <a:prstGeom prst="rect">
            <a:avLst/>
          </a:prstGeom>
          <a:noFill/>
          <a:ln>
            <a:noFill/>
          </a:ln>
        </p:spPr>
      </p:pic>
    </p:spTree>
    <p:extLst>
      <p:ext uri="{BB962C8B-B14F-4D97-AF65-F5344CB8AC3E}">
        <p14:creationId xmlns:p14="http://schemas.microsoft.com/office/powerpoint/2010/main" val="1472038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8352928" cy="495264"/>
          </a:xfrm>
          <a:prstGeom prst="rect">
            <a:avLst/>
          </a:prstGeom>
        </p:spPr>
        <p:txBody>
          <a:bodyPr wrap="square">
            <a:spAutoFit/>
          </a:bodyPr>
          <a:lstStyle/>
          <a:p>
            <a:pPr algn="ctr">
              <a:lnSpc>
                <a:spcPct val="150000"/>
              </a:lnSpc>
              <a:spcBef>
                <a:spcPts val="1200"/>
              </a:spcBef>
              <a:spcAft>
                <a:spcPts val="1200"/>
              </a:spcAft>
            </a:pPr>
            <a:r>
              <a:rPr lang="fr-FR" sz="2000" b="1" u="sng" dirty="0" smtClean="0">
                <a:latin typeface="Arial Narrow" panose="020B0606020202030204" pitchFamily="34" charset="0"/>
              </a:rPr>
              <a:t>Un petit mot sur les saints présentés dans le tableau</a:t>
            </a:r>
            <a:endParaRPr lang="fr-FR" sz="2000" b="1" u="sng" dirty="0">
              <a:latin typeface="Arial Narrow" panose="020B0606020202030204" pitchFamily="34" charset="0"/>
            </a:endParaRPr>
          </a:p>
        </p:txBody>
      </p:sp>
      <p:sp>
        <p:nvSpPr>
          <p:cNvPr id="6" name="Rectangle 5"/>
          <p:cNvSpPr/>
          <p:nvPr/>
        </p:nvSpPr>
        <p:spPr>
          <a:xfrm>
            <a:off x="395536" y="836712"/>
            <a:ext cx="6048672" cy="5940088"/>
          </a:xfrm>
          <a:prstGeom prst="rect">
            <a:avLst/>
          </a:prstGeom>
        </p:spPr>
        <p:txBody>
          <a:bodyPr wrap="square">
            <a:spAutoFit/>
          </a:bodyPr>
          <a:lstStyle/>
          <a:p>
            <a:pPr marL="342900" indent="-342900" algn="just">
              <a:spcAft>
                <a:spcPts val="600"/>
              </a:spcAft>
              <a:buFont typeface="Arial" panose="020B0604020202020204" pitchFamily="34" charset="0"/>
              <a:buChar char="•"/>
            </a:pPr>
            <a:r>
              <a:rPr lang="fr-FR" sz="2000" b="1" dirty="0" smtClean="0">
                <a:latin typeface="Arial Narrow" panose="020B0606020202030204" pitchFamily="34" charset="0"/>
              </a:rPr>
              <a:t>Saint Jean-Marie Vianney</a:t>
            </a:r>
          </a:p>
          <a:p>
            <a:pPr algn="just">
              <a:spcAft>
                <a:spcPts val="600"/>
              </a:spcAft>
            </a:pPr>
            <a:r>
              <a:rPr lang="fr-FR" sz="2000" dirty="0" smtClean="0">
                <a:latin typeface="Arial Narrow" panose="020B0606020202030204" pitchFamily="34" charset="0"/>
              </a:rPr>
              <a:t>Prêtre à Ars dans l’Ain (France), il est resté curé 41 ans dans la même paroisse. Il est notamment connu pour avoir passé beaucoup de temps au confessionnal et à aider ses paroissiens. Il est le saint patron des curés.</a:t>
            </a:r>
          </a:p>
          <a:p>
            <a:pPr algn="just">
              <a:spcAft>
                <a:spcPts val="600"/>
              </a:spcAft>
            </a:pPr>
            <a:endParaRPr lang="fr-FR" sz="2000" dirty="0">
              <a:latin typeface="Arial Narrow" panose="020B0606020202030204" pitchFamily="34" charset="0"/>
            </a:endParaRPr>
          </a:p>
          <a:p>
            <a:pPr marL="342900" indent="-342900" algn="just">
              <a:spcAft>
                <a:spcPts val="600"/>
              </a:spcAft>
              <a:buFont typeface="Arial" panose="020B0604020202020204" pitchFamily="34" charset="0"/>
              <a:buChar char="•"/>
            </a:pPr>
            <a:r>
              <a:rPr lang="fr-FR" sz="2000" b="1" dirty="0" smtClean="0">
                <a:latin typeface="Arial Narrow" panose="020B0606020202030204" pitchFamily="34" charset="0"/>
              </a:rPr>
              <a:t>Sainte mère Térésa</a:t>
            </a:r>
          </a:p>
          <a:p>
            <a:pPr algn="just">
              <a:spcAft>
                <a:spcPts val="600"/>
              </a:spcAft>
            </a:pPr>
            <a:r>
              <a:rPr lang="fr-FR" sz="2000" dirty="0" smtClean="0">
                <a:latin typeface="Arial Narrow" panose="020B0606020202030204" pitchFamily="34" charset="0"/>
              </a:rPr>
              <a:t>Jeune macédonienne, Térésa est devenue religieuse à 18 ans et est partie en mission en Inde. Suite à un appel de Jésus, elle fonde la communauté des </a:t>
            </a:r>
            <a:r>
              <a:rPr lang="fr-FR" sz="2000" i="1" dirty="0" smtClean="0">
                <a:latin typeface="Arial Narrow" panose="020B0606020202030204" pitchFamily="34" charset="0"/>
              </a:rPr>
              <a:t>Missionnaires de la Charité </a:t>
            </a:r>
            <a:r>
              <a:rPr lang="fr-FR" sz="2000" dirty="0" smtClean="0">
                <a:latin typeface="Arial Narrow" panose="020B0606020202030204" pitchFamily="34" charset="0"/>
              </a:rPr>
              <a:t>pour venir en aide aux pauvres qui mouraient de faim dans la rue et leur permettre d’avoir une fin de vie digne. Elle est notamment connue pour sa </a:t>
            </a:r>
            <a:r>
              <a:rPr lang="fr-FR" sz="2000" b="1" dirty="0" smtClean="0">
                <a:latin typeface="Arial Narrow" panose="020B0606020202030204" pitchFamily="34" charset="0"/>
              </a:rPr>
              <a:t>« nuit de la foi » </a:t>
            </a:r>
            <a:r>
              <a:rPr lang="fr-FR" sz="2000" dirty="0" smtClean="0">
                <a:latin typeface="Arial Narrow" panose="020B0606020202030204" pitchFamily="34" charset="0"/>
              </a:rPr>
              <a:t>: bien qu’elle faisait le bien autour d’elle, elle avait de très gros doutes sur sa foi et sur l’appel qu’elle avait reçu de Jésus. Les lettres qu’elle écrivait sur ce sujet à son père spirituel sont très impressionnantes, car, malgré tout, elle gardait confiance en Dieu ! Elle est décédée en 1997.</a:t>
            </a:r>
            <a:endParaRPr lang="fr-FR" sz="2000" dirty="0">
              <a:latin typeface="Arial Narrow" panose="020B0606020202030204" pitchFamily="34" charset="0"/>
            </a:endParaRPr>
          </a:p>
        </p:txBody>
      </p:sp>
      <p:pic>
        <p:nvPicPr>
          <p:cNvPr id="7" name="Image 6" descr="Le saint Curé d&amp;#39;Ars et le purgatoire - La chapelle du purgatoire"/>
          <p:cNvPicPr/>
          <p:nvPr/>
        </p:nvPicPr>
        <p:blipFill rotWithShape="1">
          <a:blip r:embed="rId2" cstate="print">
            <a:extLst>
              <a:ext uri="{28A0092B-C50C-407E-A947-70E740481C1C}">
                <a14:useLocalDpi xmlns:a14="http://schemas.microsoft.com/office/drawing/2010/main" val="0"/>
              </a:ext>
            </a:extLst>
          </a:blip>
          <a:srcRect b="4073"/>
          <a:stretch/>
        </p:blipFill>
        <p:spPr bwMode="auto">
          <a:xfrm>
            <a:off x="7164288" y="836712"/>
            <a:ext cx="1341483" cy="2301235"/>
          </a:xfrm>
          <a:prstGeom prst="rect">
            <a:avLst/>
          </a:prstGeom>
          <a:noFill/>
          <a:ln>
            <a:noFill/>
          </a:ln>
        </p:spPr>
      </p:pic>
      <p:pic>
        <p:nvPicPr>
          <p:cNvPr id="10" name="Image 9" descr="Sainte Mère Teresa de Calcutta - Cybercuré"/>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005064"/>
            <a:ext cx="2184987" cy="1368152"/>
          </a:xfrm>
          <a:prstGeom prst="rect">
            <a:avLst/>
          </a:prstGeom>
          <a:noFill/>
          <a:ln>
            <a:noFill/>
          </a:ln>
        </p:spPr>
      </p:pic>
    </p:spTree>
    <p:extLst>
      <p:ext uri="{BB962C8B-B14F-4D97-AF65-F5344CB8AC3E}">
        <p14:creationId xmlns:p14="http://schemas.microsoft.com/office/powerpoint/2010/main" val="1257471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276872"/>
            <a:ext cx="7272808" cy="4401205"/>
          </a:xfrm>
          <a:prstGeom prst="rect">
            <a:avLst/>
          </a:prstGeom>
        </p:spPr>
        <p:txBody>
          <a:bodyPr wrap="square">
            <a:spAutoFit/>
          </a:bodyPr>
          <a:lstStyle/>
          <a:p>
            <a:pPr algn="ctr">
              <a:lnSpc>
                <a:spcPct val="150000"/>
              </a:lnSpc>
              <a:spcBef>
                <a:spcPts val="1200"/>
              </a:spcBef>
              <a:spcAft>
                <a:spcPts val="1200"/>
              </a:spcAft>
            </a:pPr>
            <a:r>
              <a:rPr lang="fr-FR" sz="2000" b="1" u="sng" dirty="0" smtClean="0">
                <a:latin typeface="Arial Narrow" panose="020B0606020202030204" pitchFamily="34" charset="0"/>
              </a:rPr>
              <a:t>Je vous salue Joseph</a:t>
            </a:r>
            <a:endParaRPr lang="fr-FR" sz="2000" b="1" u="sng" dirty="0">
              <a:latin typeface="Arial Narrow" panose="020B0606020202030204" pitchFamily="34" charset="0"/>
            </a:endParaRPr>
          </a:p>
          <a:p>
            <a:pPr algn="ctr">
              <a:lnSpc>
                <a:spcPct val="150000"/>
              </a:lnSpc>
            </a:pPr>
            <a:r>
              <a:rPr lang="fr-FR" sz="2000" dirty="0" smtClean="0">
                <a:latin typeface="Arial Narrow" panose="020B0606020202030204" pitchFamily="34" charset="0"/>
              </a:rPr>
              <a:t>Je vous salue Joseph, vous que la grâce divine a comblé.</a:t>
            </a:r>
          </a:p>
          <a:p>
            <a:pPr algn="ctr">
              <a:lnSpc>
                <a:spcPct val="150000"/>
              </a:lnSpc>
            </a:pPr>
            <a:r>
              <a:rPr lang="fr-FR" sz="2000" dirty="0" smtClean="0">
                <a:latin typeface="Arial Narrow" panose="020B0606020202030204" pitchFamily="34" charset="0"/>
              </a:rPr>
              <a:t>Le Sauveur a reposé entre vos bras et grandi sous vos yeux.</a:t>
            </a:r>
          </a:p>
          <a:p>
            <a:pPr algn="ctr">
              <a:lnSpc>
                <a:spcPct val="150000"/>
              </a:lnSpc>
            </a:pPr>
            <a:r>
              <a:rPr lang="fr-FR" sz="2000" dirty="0" smtClean="0">
                <a:latin typeface="Arial Narrow" panose="020B0606020202030204" pitchFamily="34" charset="0"/>
              </a:rPr>
              <a:t>Vous êtes béni entre tous les hommes et Jésus, l’enfant divin de votre virginale épouse est béni.</a:t>
            </a:r>
          </a:p>
          <a:p>
            <a:pPr algn="ctr">
              <a:lnSpc>
                <a:spcPct val="150000"/>
              </a:lnSpc>
            </a:pPr>
            <a:r>
              <a:rPr lang="fr-FR" sz="2000" dirty="0" smtClean="0">
                <a:latin typeface="Arial Narrow" panose="020B0606020202030204" pitchFamily="34" charset="0"/>
              </a:rPr>
              <a:t>Saint Joseph, donné pour père au Fils de Dieu, priez pour nous dans nos soucis de famille, de santé, de travail jusqu’à nos derniers jours et daignez nous secourir à l’heure de notre mort.</a:t>
            </a:r>
          </a:p>
          <a:p>
            <a:pPr algn="ctr">
              <a:lnSpc>
                <a:spcPct val="150000"/>
              </a:lnSpc>
            </a:pPr>
            <a:r>
              <a:rPr lang="fr-FR" sz="2000" dirty="0" smtClean="0">
                <a:latin typeface="Arial Narrow" panose="020B0606020202030204" pitchFamily="34" charset="0"/>
              </a:rPr>
              <a:t>Amen !</a:t>
            </a:r>
            <a:endParaRPr lang="fr-FR" sz="2000" dirty="0">
              <a:latin typeface="Arial Narrow" panose="020B0606020202030204" pitchFamily="34" charset="0"/>
            </a:endParaRPr>
          </a:p>
        </p:txBody>
      </p:sp>
      <p:sp>
        <p:nvSpPr>
          <p:cNvPr id="3" name="Rectangle 2"/>
          <p:cNvSpPr/>
          <p:nvPr/>
        </p:nvSpPr>
        <p:spPr>
          <a:xfrm>
            <a:off x="251520" y="332656"/>
            <a:ext cx="8640960" cy="1938992"/>
          </a:xfrm>
          <a:prstGeom prst="rect">
            <a:avLst/>
          </a:prstGeom>
        </p:spPr>
        <p:txBody>
          <a:bodyPr wrap="square">
            <a:spAutoFit/>
          </a:bodyPr>
          <a:lstStyle/>
          <a:p>
            <a:pPr algn="just">
              <a:lnSpc>
                <a:spcPct val="150000"/>
              </a:lnSpc>
            </a:pPr>
            <a:r>
              <a:rPr lang="fr-FR" sz="2000" dirty="0" smtClean="0">
                <a:latin typeface="Arial Narrow" panose="020B0606020202030204" pitchFamily="34" charset="0"/>
              </a:rPr>
              <a:t>	Quand on se sent un peu perdu quand on réfléchit à la question de la vocation, on peut se remettre entre les mains de </a:t>
            </a:r>
            <a:r>
              <a:rPr lang="fr-FR" sz="2000" b="1" dirty="0" smtClean="0">
                <a:latin typeface="Arial Narrow" panose="020B0606020202030204" pitchFamily="34" charset="0"/>
              </a:rPr>
              <a:t>St-Joseph</a:t>
            </a:r>
            <a:r>
              <a:rPr lang="fr-FR" sz="2000" dirty="0" smtClean="0">
                <a:latin typeface="Arial Narrow" panose="020B0606020202030204" pitchFamily="34" charset="0"/>
              </a:rPr>
              <a:t>, parce qu’il a été le gardien de la vocation de la Vierge Marie en préservant sa virginité et en étant un père pour Jésus. Voici une prière pour se tourner vers lui :</a:t>
            </a:r>
          </a:p>
        </p:txBody>
      </p:sp>
    </p:spTree>
    <p:extLst>
      <p:ext uri="{BB962C8B-B14F-4D97-AF65-F5344CB8AC3E}">
        <p14:creationId xmlns:p14="http://schemas.microsoft.com/office/powerpoint/2010/main" val="2707224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628800"/>
            <a:ext cx="8640960" cy="3727431"/>
          </a:xfrm>
          <a:prstGeom prst="rect">
            <a:avLst/>
          </a:prstGeom>
        </p:spPr>
        <p:txBody>
          <a:bodyPr wrap="square">
            <a:spAutoFit/>
          </a:bodyPr>
          <a:lstStyle/>
          <a:p>
            <a:pPr>
              <a:lnSpc>
                <a:spcPct val="150000"/>
              </a:lnSpc>
            </a:pPr>
            <a:r>
              <a:rPr lang="fr-FR" sz="2000" dirty="0">
                <a:latin typeface="Arial Narrow" panose="020B0606020202030204" pitchFamily="34" charset="0"/>
              </a:rPr>
              <a:t>	Cela n’a pas duré longtemps. Il est rentré chez lui manger avec ses parents. Il a repris sa vie, à faire le dur avec ses copains, à faire le joli cœur devant Rachel. Sa vie n’a pas vraiment changé. Mais il s’est tout de même passé quelque chose. La preuve, c’est que depuis, quand il sent à nouveau une odeur de figuier, il a à chaque fois les larmes aux yeux et la chair de poule</a:t>
            </a:r>
            <a:r>
              <a:rPr lang="fr-FR" sz="2000" dirty="0" smtClean="0">
                <a:latin typeface="Arial Narrow" panose="020B0606020202030204" pitchFamily="34" charset="0"/>
              </a:rPr>
              <a:t>.</a:t>
            </a:r>
          </a:p>
          <a:p>
            <a:pPr>
              <a:lnSpc>
                <a:spcPct val="150000"/>
              </a:lnSpc>
            </a:pPr>
            <a:endParaRPr lang="fr-FR" sz="2000" dirty="0" smtClean="0">
              <a:latin typeface="Arial Narrow" panose="020B0606020202030204" pitchFamily="34" charset="0"/>
            </a:endParaRPr>
          </a:p>
          <a:p>
            <a:pPr algn="r">
              <a:lnSpc>
                <a:spcPct val="150000"/>
              </a:lnSpc>
            </a:pPr>
            <a:r>
              <a:rPr lang="fr-FR" sz="2000" dirty="0">
                <a:latin typeface="Arial Narrow" panose="020B0606020202030204" pitchFamily="34" charset="0"/>
              </a:rPr>
              <a:t>D’après </a:t>
            </a:r>
            <a:r>
              <a:rPr lang="fr-FR" sz="2000" i="1" dirty="0">
                <a:latin typeface="Arial Narrow" panose="020B0606020202030204" pitchFamily="34" charset="0"/>
              </a:rPr>
              <a:t>Quand tu étais sous le figuier</a:t>
            </a:r>
            <a:r>
              <a:rPr lang="fr-FR" sz="2000" dirty="0">
                <a:latin typeface="Arial Narrow" panose="020B0606020202030204" pitchFamily="34" charset="0"/>
              </a:rPr>
              <a:t>, </a:t>
            </a:r>
            <a:r>
              <a:rPr lang="fr-FR" sz="2000" dirty="0" err="1">
                <a:latin typeface="Arial Narrow" panose="020B0606020202030204" pitchFamily="34" charset="0"/>
              </a:rPr>
              <a:t>fr</a:t>
            </a:r>
            <a:r>
              <a:rPr lang="fr-FR" sz="2000" dirty="0">
                <a:latin typeface="Arial Narrow" panose="020B0606020202030204" pitchFamily="34" charset="0"/>
              </a:rPr>
              <a:t> Adrien </a:t>
            </a:r>
            <a:r>
              <a:rPr lang="fr-FR" sz="2000" dirty="0" err="1">
                <a:latin typeface="Arial Narrow" panose="020B0606020202030204" pitchFamily="34" charset="0"/>
              </a:rPr>
              <a:t>Candiard</a:t>
            </a:r>
            <a:r>
              <a:rPr lang="fr-FR" sz="2000" dirty="0">
                <a:latin typeface="Arial Narrow" panose="020B0606020202030204" pitchFamily="34" charset="0"/>
              </a:rPr>
              <a:t> (o.p.)</a:t>
            </a:r>
          </a:p>
          <a:p>
            <a:pPr>
              <a:lnSpc>
                <a:spcPct val="150000"/>
              </a:lnSpc>
            </a:pPr>
            <a:endParaRPr lang="fr-FR" sz="2000" dirty="0">
              <a:latin typeface="Arial Narrow" panose="020B0606020202030204" pitchFamily="34" charset="0"/>
            </a:endParaRPr>
          </a:p>
        </p:txBody>
      </p:sp>
      <p:pic>
        <p:nvPicPr>
          <p:cNvPr id="10" name="Image 9" descr="https://s.topchretien.com/media/filer_public_thumbnails/filer_public/8f/e5/8fe53dae-0c1c-4cff-9b09-84f18a64c480/shutterstock_176843327-e1549279564963.jpg__770x433_q85_crop_subsampling-2_upscal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5157352"/>
            <a:ext cx="2562936" cy="1440000"/>
          </a:xfrm>
          <a:prstGeom prst="rect">
            <a:avLst/>
          </a:prstGeom>
          <a:ln>
            <a:noFill/>
          </a:ln>
          <a:effectLst>
            <a:softEdge rad="112500"/>
          </a:effectLst>
        </p:spPr>
      </p:pic>
      <p:pic>
        <p:nvPicPr>
          <p:cNvPr id="11" name="Image 10" descr="Jésus commence à faire des disciples — BIBLIOTHÈQUE EN LIGNE Watchtow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5157352"/>
            <a:ext cx="2880000" cy="1440000"/>
          </a:xfrm>
          <a:prstGeom prst="rect">
            <a:avLst/>
          </a:prstGeom>
          <a:ln>
            <a:noFill/>
          </a:ln>
          <a:effectLst>
            <a:softEdge rad="112500"/>
          </a:effectLst>
        </p:spPr>
      </p:pic>
    </p:spTree>
    <p:extLst>
      <p:ext uri="{BB962C8B-B14F-4D97-AF65-F5344CB8AC3E}">
        <p14:creationId xmlns:p14="http://schemas.microsoft.com/office/powerpoint/2010/main" val="1709251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224025051"/>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Bahnschrift Light Condensed" panose="020B0502040204020203" pitchFamily="34" charset="0"/>
                      </a:endParaRPr>
                    </a:p>
                  </a:txBody>
                  <a:tcPr/>
                </a:tc>
                <a:tc>
                  <a:txBody>
                    <a:bodyPr/>
                    <a:lstStyle/>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txBody>
                  <a:tcPr/>
                </a:tc>
                <a:tc>
                  <a:txBody>
                    <a:bodyPr/>
                    <a:lstStyle/>
                    <a:p>
                      <a:pPr marL="285750" indent="-285750">
                        <a:buFontTx/>
                        <a:buChar char="-"/>
                      </a:pPr>
                      <a:endParaRPr lang="fr-FR" dirty="0">
                        <a:latin typeface="Bahnschrift Light Condensed" panose="020B0502040204020203" pitchFamily="34" charset="0"/>
                      </a:endParaRPr>
                    </a:p>
                  </a:txBody>
                  <a:tcPr/>
                </a:tc>
              </a:tr>
            </a:tbl>
          </a:graphicData>
        </a:graphic>
      </p:graphicFrame>
    </p:spTree>
    <p:extLst>
      <p:ext uri="{BB962C8B-B14F-4D97-AF65-F5344CB8AC3E}">
        <p14:creationId xmlns:p14="http://schemas.microsoft.com/office/powerpoint/2010/main" val="1205583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ainte Mère Teresa de Calcutta - Cybercuré"/>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420888"/>
            <a:ext cx="3456384" cy="2088232"/>
          </a:xfrm>
          <a:prstGeom prst="rect">
            <a:avLst/>
          </a:prstGeom>
          <a:noFill/>
          <a:ln>
            <a:noFill/>
          </a:ln>
        </p:spPr>
      </p:pic>
      <p:sp>
        <p:nvSpPr>
          <p:cNvPr id="3" name="Rectangle 2"/>
          <p:cNvSpPr/>
          <p:nvPr/>
        </p:nvSpPr>
        <p:spPr>
          <a:xfrm>
            <a:off x="2843808" y="4524812"/>
            <a:ext cx="3456384" cy="553998"/>
          </a:xfrm>
          <a:prstGeom prst="rect">
            <a:avLst/>
          </a:prstGeom>
        </p:spPr>
        <p:txBody>
          <a:bodyPr wrap="square" anchor="ctr">
            <a:spAutoFit/>
          </a:bodyPr>
          <a:lstStyle/>
          <a:p>
            <a:pPr algn="ctr">
              <a:lnSpc>
                <a:spcPct val="150000"/>
              </a:lnSpc>
            </a:pPr>
            <a:r>
              <a:rPr lang="fr-FR" sz="2000" b="1" u="sng" dirty="0" smtClean="0">
                <a:latin typeface="Arial Narrow" panose="020B0606020202030204" pitchFamily="34" charset="0"/>
              </a:rPr>
              <a:t>Sainte mère Térésa</a:t>
            </a:r>
            <a:endParaRPr lang="fr-FR" sz="2000" dirty="0" smtClean="0">
              <a:latin typeface="Arial Narrow" panose="020B0606020202030204" pitchFamily="34" charset="0"/>
            </a:endParaRPr>
          </a:p>
        </p:txBody>
      </p:sp>
    </p:spTree>
    <p:extLst>
      <p:ext uri="{BB962C8B-B14F-4D97-AF65-F5344CB8AC3E}">
        <p14:creationId xmlns:p14="http://schemas.microsoft.com/office/powerpoint/2010/main" val="537208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852422644"/>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Bahnschrift Light Condensed" panose="020B0502040204020203" pitchFamily="34" charset="0"/>
                      </a:endParaRPr>
                    </a:p>
                  </a:txBody>
                  <a:tcPr/>
                </a:tc>
                <a:tc>
                  <a:txBody>
                    <a:bodyPr/>
                    <a:lstStyle/>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txBody>
                  <a:tcPr/>
                </a:tc>
                <a:tc>
                  <a:txBody>
                    <a:bodyPr/>
                    <a:lstStyle/>
                    <a:p>
                      <a:pPr marL="285750" indent="-285750">
                        <a:buFontTx/>
                        <a:buChar char="-"/>
                      </a:pPr>
                      <a:endParaRPr lang="fr-FR" dirty="0">
                        <a:latin typeface="Bahnschrift Light Condensed" panose="020B0502040204020203" pitchFamily="34" charset="0"/>
                      </a:endParaRPr>
                    </a:p>
                  </a:txBody>
                  <a:tcPr/>
                </a:tc>
              </a:tr>
            </a:tbl>
          </a:graphicData>
        </a:graphic>
      </p:graphicFrame>
      <p:pic>
        <p:nvPicPr>
          <p:cNvPr id="21" name="Image 20" descr="Sainte Mère Teresa de Calcutta - Cybercuré"/>
          <p:cNvPicPr/>
          <p:nvPr/>
        </p:nvPicPr>
        <p:blipFill>
          <a:blip r:embed="rId2">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9"/>
          <p:cNvSpPr txBox="1"/>
          <p:nvPr/>
        </p:nvSpPr>
        <p:spPr>
          <a:xfrm>
            <a:off x="1691680" y="2492896"/>
            <a:ext cx="5832648" cy="19512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800" dirty="0">
                <a:effectLst/>
                <a:latin typeface="Arial Narrow" panose="020B0606020202030204" pitchFamily="34" charset="0"/>
                <a:ea typeface="Calibri"/>
                <a:cs typeface="Times New Roman"/>
              </a:rPr>
              <a:t>« Je me suis retiré(e) du monde pour prier sans cesse pour </a:t>
            </a:r>
            <a:r>
              <a:rPr lang="fr-FR" sz="2800" dirty="0" smtClean="0">
                <a:effectLst/>
                <a:latin typeface="Arial Narrow" panose="020B0606020202030204" pitchFamily="34" charset="0"/>
                <a:ea typeface="Calibri"/>
                <a:cs typeface="Times New Roman"/>
              </a:rPr>
              <a:t>le </a:t>
            </a:r>
            <a:r>
              <a:rPr lang="fr-FR" sz="2800" dirty="0">
                <a:effectLst/>
                <a:latin typeface="Arial Narrow" panose="020B0606020202030204" pitchFamily="34" charset="0"/>
                <a:ea typeface="Calibri"/>
                <a:cs typeface="Times New Roman"/>
              </a:rPr>
              <a:t>salut des âmes. »</a:t>
            </a:r>
            <a:endParaRPr lang="fr-FR" sz="1200" dirty="0">
              <a:effectLst/>
              <a:latin typeface="Arial Narrow" panose="020B0606020202030204" pitchFamily="34" charset="0"/>
              <a:ea typeface="Calibri"/>
              <a:cs typeface="Times New Roman"/>
            </a:endParaRPr>
          </a:p>
        </p:txBody>
      </p:sp>
    </p:spTree>
    <p:extLst>
      <p:ext uri="{BB962C8B-B14F-4D97-AF65-F5344CB8AC3E}">
        <p14:creationId xmlns:p14="http://schemas.microsoft.com/office/powerpoint/2010/main" val="3552388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020663928"/>
              </p:ext>
            </p:extLst>
          </p:nvPr>
        </p:nvGraphicFramePr>
        <p:xfrm>
          <a:off x="107504" y="188640"/>
          <a:ext cx="8928992" cy="6630536"/>
        </p:xfrm>
        <a:graphic>
          <a:graphicData uri="http://schemas.openxmlformats.org/drawingml/2006/table">
            <a:tbl>
              <a:tblPr firstRow="1" bandRow="1">
                <a:tableStyleId>{F5AB1C69-6EDB-4FF4-983F-18BD219EF322}</a:tableStyleId>
              </a:tblPr>
              <a:tblGrid>
                <a:gridCol w="3074722"/>
                <a:gridCol w="2927135"/>
                <a:gridCol w="2927135"/>
              </a:tblGrid>
              <a:tr h="504056">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Mariage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monastique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fr-FR" sz="1800" u="sng" dirty="0" smtClean="0">
                          <a:effectLst>
                            <a:outerShdw blurRad="38100" dist="38100" dir="2700000" algn="tl">
                              <a:srgbClr val="000000">
                                <a:alpha val="43137"/>
                              </a:srgbClr>
                            </a:outerShdw>
                          </a:effectLst>
                          <a:latin typeface="Arial Narrow" panose="020B0606020202030204" pitchFamily="34" charset="0"/>
                        </a:rPr>
                        <a:t>Vie consacrée dans le monde</a:t>
                      </a:r>
                      <a:endParaRPr lang="fr-FR" sz="1800" u="sng" dirty="0">
                        <a:effectLst>
                          <a:outerShdw blurRad="38100" dist="38100" dir="2700000" algn="tl">
                            <a:srgbClr val="000000">
                              <a:alpha val="43137"/>
                            </a:srgbClr>
                          </a:outerShdw>
                        </a:effectLst>
                        <a:latin typeface="Arial Narrow" panose="020B0606020202030204" pitchFamily="34" charset="0"/>
                      </a:endParaRPr>
                    </a:p>
                  </a:txBody>
                  <a:tcPr anchor="ctr"/>
                </a:tc>
              </a:tr>
              <a:tr h="3132348">
                <a:tc>
                  <a:txBody>
                    <a:bodyPr/>
                    <a:lstStyle/>
                    <a:p>
                      <a:pPr marL="285750" indent="-285750">
                        <a:buFontTx/>
                        <a:buChar char="-"/>
                      </a:pPr>
                      <a:endParaRPr lang="fr-FR" dirty="0">
                        <a:latin typeface="Bahnschrift Light Condensed" panose="020B0502040204020203" pitchFamily="34" charset="0"/>
                      </a:endParaRPr>
                    </a:p>
                  </a:txBody>
                  <a:tcPr/>
                </a:tc>
                <a:tc>
                  <a:txBody>
                    <a:bodyPr/>
                    <a:lstStyle/>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p>
                      <a:pPr marL="285750" indent="-285750">
                        <a:buFontTx/>
                        <a:buChar char="-"/>
                      </a:pPr>
                      <a:endParaRPr lang="fr-FR" dirty="0" smtClean="0">
                        <a:latin typeface="Bahnschrift Light Condensed" panose="020B0502040204020203" pitchFamily="34" charset="0"/>
                      </a:endParaRPr>
                    </a:p>
                  </a:txBody>
                  <a:tcPr/>
                </a:tc>
                <a:tc>
                  <a:txBody>
                    <a:bodyPr/>
                    <a:lstStyle/>
                    <a:p>
                      <a:pPr marL="285750" indent="-285750">
                        <a:buFontTx/>
                        <a:buChar char="-"/>
                      </a:pPr>
                      <a:endParaRPr lang="fr-FR" dirty="0">
                        <a:latin typeface="Bahnschrift Light Condensed" panose="020B0502040204020203" pitchFamily="34" charset="0"/>
                      </a:endParaRPr>
                    </a:p>
                  </a:txBody>
                  <a:tcPr/>
                </a:tc>
              </a:tr>
            </a:tbl>
          </a:graphicData>
        </a:graphic>
      </p:graphicFrame>
      <p:sp>
        <p:nvSpPr>
          <p:cNvPr id="14" name="Zone de texte 9"/>
          <p:cNvSpPr txBox="1"/>
          <p:nvPr/>
        </p:nvSpPr>
        <p:spPr>
          <a:xfrm>
            <a:off x="3347864" y="757704"/>
            <a:ext cx="2520280" cy="1087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a:effectLst/>
                <a:latin typeface="Arial Narrow" panose="020B0606020202030204" pitchFamily="34" charset="0"/>
                <a:ea typeface="Calibri"/>
                <a:cs typeface="Times New Roman"/>
              </a:rPr>
              <a:t>« Je me suis retiré(e) du monde pour prier sans cesse pour </a:t>
            </a:r>
            <a:r>
              <a:rPr lang="fr-FR" sz="1600" dirty="0" smtClean="0">
                <a:effectLst/>
                <a:latin typeface="Arial Narrow" panose="020B0606020202030204" pitchFamily="34" charset="0"/>
                <a:ea typeface="Calibri"/>
                <a:cs typeface="Times New Roman"/>
              </a:rPr>
              <a:t>le </a:t>
            </a:r>
            <a:r>
              <a:rPr lang="fr-FR" sz="1600" dirty="0">
                <a:effectLst/>
                <a:latin typeface="Arial Narrow" panose="020B0606020202030204" pitchFamily="34" charset="0"/>
                <a:ea typeface="Calibri"/>
                <a:cs typeface="Times New Roman"/>
              </a:rPr>
              <a:t>salut des âmes. »</a:t>
            </a:r>
            <a:endParaRPr lang="fr-FR" sz="900" dirty="0">
              <a:effectLst/>
              <a:latin typeface="Arial Narrow" panose="020B0606020202030204" pitchFamily="34" charset="0"/>
              <a:ea typeface="Calibri"/>
              <a:cs typeface="Times New Roman"/>
            </a:endParaRPr>
          </a:p>
        </p:txBody>
      </p:sp>
      <p:pic>
        <p:nvPicPr>
          <p:cNvPr id="21" name="Image 20" descr="Sainte Mère Teresa de Calcutta - Cybercuré"/>
          <p:cNvPicPr/>
          <p:nvPr/>
        </p:nvPicPr>
        <p:blipFill>
          <a:blip r:embed="rId2">
            <a:extLst>
              <a:ext uri="{28A0092B-C50C-407E-A947-70E740481C1C}">
                <a14:useLocalDpi xmlns:a14="http://schemas.microsoft.com/office/drawing/2010/main" val="0"/>
              </a:ext>
            </a:extLst>
          </a:blip>
          <a:srcRect/>
          <a:stretch>
            <a:fillRect/>
          </a:stretch>
        </p:blipFill>
        <p:spPr bwMode="auto">
          <a:xfrm>
            <a:off x="6563477" y="5301208"/>
            <a:ext cx="2184987" cy="1368152"/>
          </a:xfrm>
          <a:prstGeom prst="rect">
            <a:avLst/>
          </a:prstGeom>
          <a:noFill/>
          <a:ln>
            <a:noFill/>
          </a:ln>
        </p:spPr>
      </p:pic>
      <p:sp>
        <p:nvSpPr>
          <p:cNvPr id="5" name="Rectangle 4"/>
          <p:cNvSpPr/>
          <p:nvPr/>
        </p:nvSpPr>
        <p:spPr>
          <a:xfrm>
            <a:off x="3707904" y="1597219"/>
            <a:ext cx="2376264" cy="334643"/>
          </a:xfrm>
          <a:prstGeom prst="rect">
            <a:avLst/>
          </a:prstGeom>
        </p:spPr>
        <p:txBody>
          <a:bodyPr wrap="square" anchor="ctr">
            <a:spAutoFit/>
          </a:bodyPr>
          <a:lstStyle/>
          <a:p>
            <a:pPr algn="r">
              <a:lnSpc>
                <a:spcPct val="150000"/>
              </a:lnSpc>
            </a:pPr>
            <a:r>
              <a:rPr lang="fr-FR" sz="1200" i="1" dirty="0" smtClean="0">
                <a:latin typeface="Arial Narrow" panose="020B0606020202030204" pitchFamily="34" charset="0"/>
              </a:rPr>
              <a:t>Sainte Thérèse de Lisieux</a:t>
            </a:r>
          </a:p>
        </p:txBody>
      </p:sp>
    </p:spTree>
    <p:extLst>
      <p:ext uri="{BB962C8B-B14F-4D97-AF65-F5344CB8AC3E}">
        <p14:creationId xmlns:p14="http://schemas.microsoft.com/office/powerpoint/2010/main" val="1719502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2761</TotalTime>
  <Words>734</Words>
  <Application>Microsoft Office PowerPoint</Application>
  <PresentationFormat>Affichage à l'écran (4:3)</PresentationFormat>
  <Paragraphs>400</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Elodie Pradayrol</dc:creator>
  <cp:lastModifiedBy>Elodie Pradayrol</cp:lastModifiedBy>
  <cp:revision>22</cp:revision>
  <dcterms:created xsi:type="dcterms:W3CDTF">2021-10-16T15:37:08Z</dcterms:created>
  <dcterms:modified xsi:type="dcterms:W3CDTF">2022-07-02T12:25:17Z</dcterms:modified>
</cp:coreProperties>
</file>